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6" r:id="rId2"/>
    <p:sldId id="297" r:id="rId3"/>
    <p:sldId id="295" r:id="rId4"/>
    <p:sldId id="258" r:id="rId5"/>
    <p:sldId id="268" r:id="rId6"/>
    <p:sldId id="259" r:id="rId7"/>
    <p:sldId id="260" r:id="rId8"/>
    <p:sldId id="261" r:id="rId9"/>
    <p:sldId id="264" r:id="rId10"/>
    <p:sldId id="262" r:id="rId11"/>
    <p:sldId id="263" r:id="rId12"/>
    <p:sldId id="265" r:id="rId13"/>
    <p:sldId id="269" r:id="rId14"/>
    <p:sldId id="266" r:id="rId15"/>
    <p:sldId id="267" r:id="rId16"/>
    <p:sldId id="270" r:id="rId17"/>
    <p:sldId id="271" r:id="rId18"/>
    <p:sldId id="272" r:id="rId19"/>
    <p:sldId id="274" r:id="rId20"/>
    <p:sldId id="275" r:id="rId21"/>
    <p:sldId id="276" r:id="rId22"/>
    <p:sldId id="278" r:id="rId23"/>
    <p:sldId id="281" r:id="rId24"/>
    <p:sldId id="279" r:id="rId25"/>
    <p:sldId id="280" r:id="rId26"/>
    <p:sldId id="273" r:id="rId27"/>
    <p:sldId id="282" r:id="rId28"/>
    <p:sldId id="287" r:id="rId29"/>
    <p:sldId id="288" r:id="rId30"/>
    <p:sldId id="292" r:id="rId31"/>
    <p:sldId id="283" r:id="rId32"/>
    <p:sldId id="284" r:id="rId33"/>
    <p:sldId id="289" r:id="rId34"/>
    <p:sldId id="290" r:id="rId35"/>
    <p:sldId id="291" r:id="rId36"/>
    <p:sldId id="293" r:id="rId3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695C74D-DD72-41A7-9E0F-885691529096}" type="datetimeFigureOut">
              <a:rPr lang="en-US" smtClean="0"/>
              <a:t>12/7/2023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775AFFB-A908-4945-8EEA-F17C003CDEFD}" type="slidenum">
              <a:rPr lang="en-US" smtClean="0"/>
              <a:t>‹#›</a:t>
            </a:fld>
            <a:endParaRPr lang="en-US"/>
          </a:p>
        </p:txBody>
      </p:sp>
    </p:spTree>
    <p:extLst>
      <p:ext uri="{BB962C8B-B14F-4D97-AF65-F5344CB8AC3E}">
        <p14:creationId xmlns:p14="http://schemas.microsoft.com/office/powerpoint/2010/main" val="1878807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a:t>
            </a:fld>
            <a:endParaRPr lang="en-US"/>
          </a:p>
        </p:txBody>
      </p:sp>
    </p:spTree>
    <p:extLst>
      <p:ext uri="{BB962C8B-B14F-4D97-AF65-F5344CB8AC3E}">
        <p14:creationId xmlns:p14="http://schemas.microsoft.com/office/powerpoint/2010/main" val="244323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10</a:t>
            </a:fld>
            <a:endParaRPr lang="en-US"/>
          </a:p>
        </p:txBody>
      </p:sp>
    </p:spTree>
    <p:extLst>
      <p:ext uri="{BB962C8B-B14F-4D97-AF65-F5344CB8AC3E}">
        <p14:creationId xmlns:p14="http://schemas.microsoft.com/office/powerpoint/2010/main" val="260800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11</a:t>
            </a:fld>
            <a:endParaRPr lang="en-US"/>
          </a:p>
        </p:txBody>
      </p:sp>
    </p:spTree>
    <p:extLst>
      <p:ext uri="{BB962C8B-B14F-4D97-AF65-F5344CB8AC3E}">
        <p14:creationId xmlns:p14="http://schemas.microsoft.com/office/powerpoint/2010/main" val="425767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12</a:t>
            </a:fld>
            <a:endParaRPr lang="en-US"/>
          </a:p>
        </p:txBody>
      </p:sp>
    </p:spTree>
    <p:extLst>
      <p:ext uri="{BB962C8B-B14F-4D97-AF65-F5344CB8AC3E}">
        <p14:creationId xmlns:p14="http://schemas.microsoft.com/office/powerpoint/2010/main" val="146283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13</a:t>
            </a:fld>
            <a:endParaRPr lang="en-US"/>
          </a:p>
        </p:txBody>
      </p:sp>
    </p:spTree>
    <p:extLst>
      <p:ext uri="{BB962C8B-B14F-4D97-AF65-F5344CB8AC3E}">
        <p14:creationId xmlns:p14="http://schemas.microsoft.com/office/powerpoint/2010/main" val="176250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14</a:t>
            </a:fld>
            <a:endParaRPr lang="en-US"/>
          </a:p>
        </p:txBody>
      </p:sp>
    </p:spTree>
    <p:extLst>
      <p:ext uri="{BB962C8B-B14F-4D97-AF65-F5344CB8AC3E}">
        <p14:creationId xmlns:p14="http://schemas.microsoft.com/office/powerpoint/2010/main" val="64051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15</a:t>
            </a:fld>
            <a:endParaRPr lang="en-US"/>
          </a:p>
        </p:txBody>
      </p:sp>
    </p:spTree>
    <p:extLst>
      <p:ext uri="{BB962C8B-B14F-4D97-AF65-F5344CB8AC3E}">
        <p14:creationId xmlns:p14="http://schemas.microsoft.com/office/powerpoint/2010/main" val="1301861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16</a:t>
            </a:fld>
            <a:endParaRPr lang="en-US"/>
          </a:p>
        </p:txBody>
      </p:sp>
    </p:spTree>
    <p:extLst>
      <p:ext uri="{BB962C8B-B14F-4D97-AF65-F5344CB8AC3E}">
        <p14:creationId xmlns:p14="http://schemas.microsoft.com/office/powerpoint/2010/main" val="140627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17</a:t>
            </a:fld>
            <a:endParaRPr lang="en-US"/>
          </a:p>
        </p:txBody>
      </p:sp>
    </p:spTree>
    <p:extLst>
      <p:ext uri="{BB962C8B-B14F-4D97-AF65-F5344CB8AC3E}">
        <p14:creationId xmlns:p14="http://schemas.microsoft.com/office/powerpoint/2010/main" val="336428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18</a:t>
            </a:fld>
            <a:endParaRPr lang="en-US"/>
          </a:p>
        </p:txBody>
      </p:sp>
    </p:spTree>
    <p:extLst>
      <p:ext uri="{BB962C8B-B14F-4D97-AF65-F5344CB8AC3E}">
        <p14:creationId xmlns:p14="http://schemas.microsoft.com/office/powerpoint/2010/main" val="285146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19</a:t>
            </a:fld>
            <a:endParaRPr lang="en-US"/>
          </a:p>
        </p:txBody>
      </p:sp>
    </p:spTree>
    <p:extLst>
      <p:ext uri="{BB962C8B-B14F-4D97-AF65-F5344CB8AC3E}">
        <p14:creationId xmlns:p14="http://schemas.microsoft.com/office/powerpoint/2010/main" val="2852539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a:t>
            </a:fld>
            <a:endParaRPr lang="en-US"/>
          </a:p>
        </p:txBody>
      </p:sp>
    </p:spTree>
    <p:extLst>
      <p:ext uri="{BB962C8B-B14F-4D97-AF65-F5344CB8AC3E}">
        <p14:creationId xmlns:p14="http://schemas.microsoft.com/office/powerpoint/2010/main" val="194893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20</a:t>
            </a:fld>
            <a:endParaRPr lang="en-US"/>
          </a:p>
        </p:txBody>
      </p:sp>
    </p:spTree>
    <p:extLst>
      <p:ext uri="{BB962C8B-B14F-4D97-AF65-F5344CB8AC3E}">
        <p14:creationId xmlns:p14="http://schemas.microsoft.com/office/powerpoint/2010/main" val="256139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21</a:t>
            </a:fld>
            <a:endParaRPr lang="en-US"/>
          </a:p>
        </p:txBody>
      </p:sp>
    </p:spTree>
    <p:extLst>
      <p:ext uri="{BB962C8B-B14F-4D97-AF65-F5344CB8AC3E}">
        <p14:creationId xmlns:p14="http://schemas.microsoft.com/office/powerpoint/2010/main" val="15914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22</a:t>
            </a:fld>
            <a:endParaRPr lang="en-US"/>
          </a:p>
        </p:txBody>
      </p:sp>
    </p:spTree>
    <p:extLst>
      <p:ext uri="{BB962C8B-B14F-4D97-AF65-F5344CB8AC3E}">
        <p14:creationId xmlns:p14="http://schemas.microsoft.com/office/powerpoint/2010/main" val="415487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23</a:t>
            </a:fld>
            <a:endParaRPr lang="en-US"/>
          </a:p>
        </p:txBody>
      </p:sp>
    </p:spTree>
    <p:extLst>
      <p:ext uri="{BB962C8B-B14F-4D97-AF65-F5344CB8AC3E}">
        <p14:creationId xmlns:p14="http://schemas.microsoft.com/office/powerpoint/2010/main" val="1089063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24</a:t>
            </a:fld>
            <a:endParaRPr lang="en-US"/>
          </a:p>
        </p:txBody>
      </p:sp>
    </p:spTree>
    <p:extLst>
      <p:ext uri="{BB962C8B-B14F-4D97-AF65-F5344CB8AC3E}">
        <p14:creationId xmlns:p14="http://schemas.microsoft.com/office/powerpoint/2010/main" val="320900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25</a:t>
            </a:fld>
            <a:endParaRPr lang="en-US"/>
          </a:p>
        </p:txBody>
      </p:sp>
    </p:spTree>
    <p:extLst>
      <p:ext uri="{BB962C8B-B14F-4D97-AF65-F5344CB8AC3E}">
        <p14:creationId xmlns:p14="http://schemas.microsoft.com/office/powerpoint/2010/main" val="2065890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26</a:t>
            </a:fld>
            <a:endParaRPr lang="en-US"/>
          </a:p>
        </p:txBody>
      </p:sp>
    </p:spTree>
    <p:extLst>
      <p:ext uri="{BB962C8B-B14F-4D97-AF65-F5344CB8AC3E}">
        <p14:creationId xmlns:p14="http://schemas.microsoft.com/office/powerpoint/2010/main" val="1923736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27</a:t>
            </a:fld>
            <a:endParaRPr lang="en-US"/>
          </a:p>
        </p:txBody>
      </p:sp>
    </p:spTree>
    <p:extLst>
      <p:ext uri="{BB962C8B-B14F-4D97-AF65-F5344CB8AC3E}">
        <p14:creationId xmlns:p14="http://schemas.microsoft.com/office/powerpoint/2010/main" val="292817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28</a:t>
            </a:fld>
            <a:endParaRPr lang="en-US"/>
          </a:p>
        </p:txBody>
      </p:sp>
    </p:spTree>
    <p:extLst>
      <p:ext uri="{BB962C8B-B14F-4D97-AF65-F5344CB8AC3E}">
        <p14:creationId xmlns:p14="http://schemas.microsoft.com/office/powerpoint/2010/main" val="2868662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29</a:t>
            </a:fld>
            <a:endParaRPr lang="en-US"/>
          </a:p>
        </p:txBody>
      </p:sp>
    </p:spTree>
    <p:extLst>
      <p:ext uri="{BB962C8B-B14F-4D97-AF65-F5344CB8AC3E}">
        <p14:creationId xmlns:p14="http://schemas.microsoft.com/office/powerpoint/2010/main" val="382457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a:t>
            </a:fld>
            <a:endParaRPr lang="en-US"/>
          </a:p>
        </p:txBody>
      </p:sp>
    </p:spTree>
    <p:extLst>
      <p:ext uri="{BB962C8B-B14F-4D97-AF65-F5344CB8AC3E}">
        <p14:creationId xmlns:p14="http://schemas.microsoft.com/office/powerpoint/2010/main" val="1938515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30</a:t>
            </a:fld>
            <a:endParaRPr lang="en-US"/>
          </a:p>
        </p:txBody>
      </p:sp>
    </p:spTree>
    <p:extLst>
      <p:ext uri="{BB962C8B-B14F-4D97-AF65-F5344CB8AC3E}">
        <p14:creationId xmlns:p14="http://schemas.microsoft.com/office/powerpoint/2010/main" val="1361394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31</a:t>
            </a:fld>
            <a:endParaRPr lang="en-US"/>
          </a:p>
        </p:txBody>
      </p:sp>
    </p:spTree>
    <p:extLst>
      <p:ext uri="{BB962C8B-B14F-4D97-AF65-F5344CB8AC3E}">
        <p14:creationId xmlns:p14="http://schemas.microsoft.com/office/powerpoint/2010/main" val="4099968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32</a:t>
            </a:fld>
            <a:endParaRPr lang="en-US"/>
          </a:p>
        </p:txBody>
      </p:sp>
    </p:spTree>
    <p:extLst>
      <p:ext uri="{BB962C8B-B14F-4D97-AF65-F5344CB8AC3E}">
        <p14:creationId xmlns:p14="http://schemas.microsoft.com/office/powerpoint/2010/main" val="3542103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33</a:t>
            </a:fld>
            <a:endParaRPr lang="en-US"/>
          </a:p>
        </p:txBody>
      </p:sp>
    </p:spTree>
    <p:extLst>
      <p:ext uri="{BB962C8B-B14F-4D97-AF65-F5344CB8AC3E}">
        <p14:creationId xmlns:p14="http://schemas.microsoft.com/office/powerpoint/2010/main" val="2970761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34</a:t>
            </a:fld>
            <a:endParaRPr lang="en-US"/>
          </a:p>
        </p:txBody>
      </p:sp>
    </p:spTree>
    <p:extLst>
      <p:ext uri="{BB962C8B-B14F-4D97-AF65-F5344CB8AC3E}">
        <p14:creationId xmlns:p14="http://schemas.microsoft.com/office/powerpoint/2010/main" val="2480856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35</a:t>
            </a:fld>
            <a:endParaRPr lang="en-US"/>
          </a:p>
        </p:txBody>
      </p:sp>
    </p:spTree>
    <p:extLst>
      <p:ext uri="{BB962C8B-B14F-4D97-AF65-F5344CB8AC3E}">
        <p14:creationId xmlns:p14="http://schemas.microsoft.com/office/powerpoint/2010/main" val="73582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36</a:t>
            </a:fld>
            <a:endParaRPr lang="en-US"/>
          </a:p>
        </p:txBody>
      </p:sp>
    </p:spTree>
    <p:extLst>
      <p:ext uri="{BB962C8B-B14F-4D97-AF65-F5344CB8AC3E}">
        <p14:creationId xmlns:p14="http://schemas.microsoft.com/office/powerpoint/2010/main" val="3709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4</a:t>
            </a:fld>
            <a:endParaRPr lang="en-US"/>
          </a:p>
        </p:txBody>
      </p:sp>
    </p:spTree>
    <p:extLst>
      <p:ext uri="{BB962C8B-B14F-4D97-AF65-F5344CB8AC3E}">
        <p14:creationId xmlns:p14="http://schemas.microsoft.com/office/powerpoint/2010/main" val="331675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5</a:t>
            </a:fld>
            <a:endParaRPr lang="en-US"/>
          </a:p>
        </p:txBody>
      </p:sp>
    </p:spTree>
    <p:extLst>
      <p:ext uri="{BB962C8B-B14F-4D97-AF65-F5344CB8AC3E}">
        <p14:creationId xmlns:p14="http://schemas.microsoft.com/office/powerpoint/2010/main" val="299161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6</a:t>
            </a:fld>
            <a:endParaRPr lang="en-US"/>
          </a:p>
        </p:txBody>
      </p:sp>
    </p:spTree>
    <p:extLst>
      <p:ext uri="{BB962C8B-B14F-4D97-AF65-F5344CB8AC3E}">
        <p14:creationId xmlns:p14="http://schemas.microsoft.com/office/powerpoint/2010/main" val="184716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7</a:t>
            </a:fld>
            <a:endParaRPr lang="en-US"/>
          </a:p>
        </p:txBody>
      </p:sp>
    </p:spTree>
    <p:extLst>
      <p:ext uri="{BB962C8B-B14F-4D97-AF65-F5344CB8AC3E}">
        <p14:creationId xmlns:p14="http://schemas.microsoft.com/office/powerpoint/2010/main" val="3586911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8</a:t>
            </a:fld>
            <a:endParaRPr lang="en-US"/>
          </a:p>
        </p:txBody>
      </p:sp>
    </p:spTree>
    <p:extLst>
      <p:ext uri="{BB962C8B-B14F-4D97-AF65-F5344CB8AC3E}">
        <p14:creationId xmlns:p14="http://schemas.microsoft.com/office/powerpoint/2010/main" val="234414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75AFFB-A908-4945-8EEA-F17C003CDEFD}" type="slidenum">
              <a:rPr lang="en-US" smtClean="0"/>
              <a:t>9</a:t>
            </a:fld>
            <a:endParaRPr lang="en-US"/>
          </a:p>
        </p:txBody>
      </p:sp>
    </p:spTree>
    <p:extLst>
      <p:ext uri="{BB962C8B-B14F-4D97-AF65-F5344CB8AC3E}">
        <p14:creationId xmlns:p14="http://schemas.microsoft.com/office/powerpoint/2010/main" val="329716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1800-0759-2EDD-E182-722833A477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A4E025-3F5B-6381-C26C-8C2A6D213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D984E9-7558-AEB1-0E6D-0A6E7F3B41F1}"/>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B31E2ED0-5867-4D80-0C44-BCEAFE3B7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D52FF-212F-7490-6EA9-DD8F4F41E876}"/>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507543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6EBD-E199-5A76-66F5-546242EBEF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9BBB70-5EB8-BA87-9A14-7E752D776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EE174-B30B-E07B-91BE-7D493FE514D3}"/>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4C1A7030-5F48-1F3F-3FB3-40384158B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E8C27-3C95-4743-9800-AACDFF6F18F7}"/>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3160257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A6E71-9678-2D17-EC79-4FF4F2F132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224D85-C2E0-1C5D-75BB-09E569C7FA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97222-D1BD-F337-E7EB-4325B1FE330B}"/>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5E53827D-AC25-FF7E-4DDB-B966A4A77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FEA91-7007-F9A1-C7BB-9A3765C0A664}"/>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1939724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CC34-5AA1-636F-9BF2-D73DBCB080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C6F27E-BF2B-6432-8653-A0DAD5EC35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F796A-1A23-E4BB-9298-C30869FF06C7}"/>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47D57E41-66F1-9684-EFBC-CA215D052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4B11C-C5FB-B8A6-1F01-1B021C1D5430}"/>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84682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A13A-9528-4472-720C-92C9521BAE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2A2745-68C8-28A3-116A-EF5163A27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B06AB0-601B-02A2-B3F6-F1F7822257FF}"/>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26417C2D-4A3F-0D4F-892C-018D88786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EA97F-E0E6-AF96-5373-72481B1C50C5}"/>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299034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E679-1D27-7738-7F94-829F77447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4813B1-BF91-FAB4-086E-77FF44C971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1E86D-6DEE-5AFA-64B1-AE43AAADF7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90BDDC-E952-F5EE-12F5-8B9B39A0DAB5}"/>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6" name="Footer Placeholder 5">
            <a:extLst>
              <a:ext uri="{FF2B5EF4-FFF2-40B4-BE49-F238E27FC236}">
                <a16:creationId xmlns:a16="http://schemas.microsoft.com/office/drawing/2014/main" id="{5343D807-E62D-D7E5-643D-C8F14277E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A2E42-0F98-1D6A-0B9E-0C11AD6C61D0}"/>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1674195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B613-ACC0-66A9-7625-7257979685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573743-719B-DC11-89BF-7799F542C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660EF2-E3C2-8E33-E0F5-EB5E1872DB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F79EB7-7414-30DC-9A72-42F0C113F1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72A5F4-FF50-3DB3-C6CB-C068F41241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27473E-5AC6-0835-1EC6-5AE7A207267A}"/>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8" name="Footer Placeholder 7">
            <a:extLst>
              <a:ext uri="{FF2B5EF4-FFF2-40B4-BE49-F238E27FC236}">
                <a16:creationId xmlns:a16="http://schemas.microsoft.com/office/drawing/2014/main" id="{85E948DA-B4A6-CC1D-B88E-F62F1DE381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823120-0B34-3CE7-DC50-EE9838BE0828}"/>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279904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37C2-AFBD-A31E-03DB-D4B95637B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C9378E-A49C-C4C6-AD34-193920C91326}"/>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4" name="Footer Placeholder 3">
            <a:extLst>
              <a:ext uri="{FF2B5EF4-FFF2-40B4-BE49-F238E27FC236}">
                <a16:creationId xmlns:a16="http://schemas.microsoft.com/office/drawing/2014/main" id="{823A3AC6-64E3-159B-50C9-C01CDDCF72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7D1C24-E4FF-D01C-2A46-47668409F1B8}"/>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346950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32A98-0A42-CDF7-2848-3642A01087F8}"/>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3" name="Footer Placeholder 2">
            <a:extLst>
              <a:ext uri="{FF2B5EF4-FFF2-40B4-BE49-F238E27FC236}">
                <a16:creationId xmlns:a16="http://schemas.microsoft.com/office/drawing/2014/main" id="{2DED5D4C-7479-9386-F4A5-6073CD5157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586CF1-CA6A-E624-31C0-65342FE05B98}"/>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259173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1593-E7BB-74C5-D899-3D0161584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D1C698-13DE-85A2-B9A5-018B18CFDF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528C7-06DE-26B7-D9EF-E2A48E393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28CF9-752F-5B61-778A-C7F8E689987B}"/>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6" name="Footer Placeholder 5">
            <a:extLst>
              <a:ext uri="{FF2B5EF4-FFF2-40B4-BE49-F238E27FC236}">
                <a16:creationId xmlns:a16="http://schemas.microsoft.com/office/drawing/2014/main" id="{B03D2E6F-6A10-A6C1-38C3-6A4A4EB2E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D7554-E357-1CF2-535B-9FF0809DBA96}"/>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109840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C8FC-9A05-E97E-2865-FC1C9E0AF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2FE91-F85D-607D-6648-48970DE4E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E38815-2288-8C03-A2C3-CB80935FD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4FCD0-C43F-970A-ADB4-9CFD3C72D2DF}"/>
              </a:ext>
            </a:extLst>
          </p:cNvPr>
          <p:cNvSpPr>
            <a:spLocks noGrp="1"/>
          </p:cNvSpPr>
          <p:nvPr>
            <p:ph type="dt" sz="half" idx="10"/>
          </p:nvPr>
        </p:nvSpPr>
        <p:spPr/>
        <p:txBody>
          <a:bodyPr/>
          <a:lstStyle/>
          <a:p>
            <a:fld id="{94B62ACA-0B91-4C2A-B265-FEADFCFB7979}" type="datetimeFigureOut">
              <a:rPr lang="en-US" smtClean="0"/>
              <a:t>12/6/2023</a:t>
            </a:fld>
            <a:endParaRPr lang="en-US"/>
          </a:p>
        </p:txBody>
      </p:sp>
      <p:sp>
        <p:nvSpPr>
          <p:cNvPr id="6" name="Footer Placeholder 5">
            <a:extLst>
              <a:ext uri="{FF2B5EF4-FFF2-40B4-BE49-F238E27FC236}">
                <a16:creationId xmlns:a16="http://schemas.microsoft.com/office/drawing/2014/main" id="{1521EAD5-6B55-FAF3-CF8C-6C342F2C4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8EC7C-DE0F-0483-0924-9B8E99C9D84D}"/>
              </a:ext>
            </a:extLst>
          </p:cNvPr>
          <p:cNvSpPr>
            <a:spLocks noGrp="1"/>
          </p:cNvSpPr>
          <p:nvPr>
            <p:ph type="sldNum" sz="quarter" idx="12"/>
          </p:nvPr>
        </p:nvSpPr>
        <p:spPr/>
        <p:txBody>
          <a:bodyPr/>
          <a:lstStyle/>
          <a:p>
            <a:fld id="{2EA3F96C-87EC-4221-BD33-88FE9993FF6D}" type="slidenum">
              <a:rPr lang="en-US" smtClean="0"/>
              <a:t>‹#›</a:t>
            </a:fld>
            <a:endParaRPr lang="en-US"/>
          </a:p>
        </p:txBody>
      </p:sp>
    </p:spTree>
    <p:extLst>
      <p:ext uri="{BB962C8B-B14F-4D97-AF65-F5344CB8AC3E}">
        <p14:creationId xmlns:p14="http://schemas.microsoft.com/office/powerpoint/2010/main" val="423050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3ABFEC-35FF-FB4A-AB32-377A267D75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B94BC9-8A7E-5D82-F786-9FE2A6FC6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1154B-2011-B1A7-FF44-2753CD292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62ACA-0B91-4C2A-B265-FEADFCFB7979}" type="datetimeFigureOut">
              <a:rPr lang="en-US" smtClean="0"/>
              <a:t>12/6/2023</a:t>
            </a:fld>
            <a:endParaRPr lang="en-US"/>
          </a:p>
        </p:txBody>
      </p:sp>
      <p:sp>
        <p:nvSpPr>
          <p:cNvPr id="5" name="Footer Placeholder 4">
            <a:extLst>
              <a:ext uri="{FF2B5EF4-FFF2-40B4-BE49-F238E27FC236}">
                <a16:creationId xmlns:a16="http://schemas.microsoft.com/office/drawing/2014/main" id="{73FBD48B-1EC9-CC26-A778-9B20B7DE8D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B6924C-AC72-2454-5875-C25EC3FC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A3F96C-87EC-4221-BD33-88FE9993FF6D}" type="slidenum">
              <a:rPr lang="en-US" smtClean="0"/>
              <a:t>‹#›</a:t>
            </a:fld>
            <a:endParaRPr lang="en-US"/>
          </a:p>
        </p:txBody>
      </p:sp>
    </p:spTree>
    <p:extLst>
      <p:ext uri="{BB962C8B-B14F-4D97-AF65-F5344CB8AC3E}">
        <p14:creationId xmlns:p14="http://schemas.microsoft.com/office/powerpoint/2010/main" val="3948405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4.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7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71.sv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sv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sv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Zigzag indicator line">
            <a:extLst>
              <a:ext uri="{FF2B5EF4-FFF2-40B4-BE49-F238E27FC236}">
                <a16:creationId xmlns:a16="http://schemas.microsoft.com/office/drawing/2014/main" id="{033ADB83-03B8-1115-BD1F-E5385D8A5FB3}"/>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491D9C-E552-0149-AAF2-A372DF9D2EB6}"/>
              </a:ext>
            </a:extLst>
          </p:cNvPr>
          <p:cNvSpPr>
            <a:spLocks noGrp="1"/>
          </p:cNvSpPr>
          <p:nvPr>
            <p:ph type="ctrTitle"/>
          </p:nvPr>
        </p:nvSpPr>
        <p:spPr>
          <a:xfrm>
            <a:off x="477981" y="1122363"/>
            <a:ext cx="4023360" cy="3204134"/>
          </a:xfrm>
        </p:spPr>
        <p:txBody>
          <a:bodyPr anchor="b">
            <a:normAutofit/>
          </a:bodyPr>
          <a:lstStyle/>
          <a:p>
            <a:pPr algn="l"/>
            <a:r>
              <a:rPr lang="en-US" sz="4800" dirty="0">
                <a:latin typeface="Times New Roman" panose="02020603050405020304" pitchFamily="18" charset="0"/>
                <a:cs typeface="Times New Roman" panose="02020603050405020304" pitchFamily="18" charset="0"/>
              </a:rPr>
              <a:t>Phase 3</a:t>
            </a:r>
          </a:p>
        </p:txBody>
      </p:sp>
      <p:sp>
        <p:nvSpPr>
          <p:cNvPr id="3" name="Subtitle 2">
            <a:extLst>
              <a:ext uri="{FF2B5EF4-FFF2-40B4-BE49-F238E27FC236}">
                <a16:creationId xmlns:a16="http://schemas.microsoft.com/office/drawing/2014/main" id="{AC815874-F6A8-99F1-3A11-FD16756F5E90}"/>
              </a:ext>
            </a:extLst>
          </p:cNvPr>
          <p:cNvSpPr>
            <a:spLocks noGrp="1"/>
          </p:cNvSpPr>
          <p:nvPr>
            <p:ph type="subTitle" idx="1"/>
          </p:nvPr>
        </p:nvSpPr>
        <p:spPr>
          <a:xfrm>
            <a:off x="477980" y="4872922"/>
            <a:ext cx="4023359" cy="1208141"/>
          </a:xfrm>
        </p:spPr>
        <p:txBody>
          <a:bodyPr>
            <a:normAutofit/>
          </a:bodyPr>
          <a:lstStyle/>
          <a:p>
            <a:pPr algn="l"/>
            <a:r>
              <a:rPr lang="en-US" sz="2000" dirty="0"/>
              <a:t>Analysis of the </a:t>
            </a:r>
            <a:r>
              <a:rPr lang="en-US" sz="2000" dirty="0">
                <a:latin typeface="Times New Roman" panose="02020603050405020304" pitchFamily="18" charset="0"/>
                <a:cs typeface="Times New Roman" panose="02020603050405020304" pitchFamily="18" charset="0"/>
              </a:rPr>
              <a:t>effect</a:t>
            </a:r>
            <a:r>
              <a:rPr lang="en-US" sz="2000" dirty="0"/>
              <a:t> of parameters on the system</a:t>
            </a:r>
          </a:p>
          <a:p>
            <a:pPr algn="l"/>
            <a:endParaRPr lang="en-US"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7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 3.5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8DEC49D2-D25B-55BE-3ACB-30E26FF92DA6}"/>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 4</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97C9F437-447B-C4D4-FA9D-18C098A14EE9}"/>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2464779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=4.5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44983C3A-4D44-365D-5323-E69767FEAA60}"/>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 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D3818C1F-0728-7118-5D0C-D1979469703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300546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B913FCF-C693-807E-3A01-FA5A4B6B4D0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499192"/>
            <a:ext cx="4965487" cy="3724116"/>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471752" y="4223307"/>
            <a:ext cx="11342575" cy="2187325"/>
          </a:xfrm>
        </p:spPr>
        <p:txBody>
          <a:bodyPr>
            <a:noAutofit/>
          </a:bodyPr>
          <a:lstStyle/>
          <a:p>
            <a:pPr algn="just"/>
            <a:r>
              <a:rPr lang="en-US" sz="2200" b="0" dirty="0">
                <a:latin typeface="Times New Roman" panose="02020603050405020304" pitchFamily="18" charset="0"/>
                <a:cs typeface="Times New Roman" panose="02020603050405020304" pitchFamily="18" charset="0"/>
              </a:rPr>
              <a:t>As it can be seen, the system has a limit cycle at small n</a:t>
            </a:r>
            <a:r>
              <a:rPr lang="en-US" sz="2200" b="0" baseline="-25000" dirty="0">
                <a:latin typeface="Times New Roman" panose="02020603050405020304" pitchFamily="18" charset="0"/>
                <a:cs typeface="Times New Roman" panose="02020603050405020304" pitchFamily="18" charset="0"/>
              </a:rPr>
              <a:t>1</a:t>
            </a:r>
            <a:r>
              <a:rPr lang="en-US" sz="2200" b="0" dirty="0">
                <a:latin typeface="Times New Roman" panose="02020603050405020304" pitchFamily="18" charset="0"/>
                <a:cs typeface="Times New Roman" panose="02020603050405020304" pitchFamily="18" charset="0"/>
              </a:rPr>
              <a:t>, but as we increase n</a:t>
            </a:r>
            <a:r>
              <a:rPr lang="en-US" sz="2200" b="0" baseline="-25000" dirty="0">
                <a:latin typeface="Times New Roman" panose="02020603050405020304" pitchFamily="18" charset="0"/>
                <a:cs typeface="Times New Roman" panose="02020603050405020304" pitchFamily="18" charset="0"/>
              </a:rPr>
              <a:t>1</a:t>
            </a:r>
            <a:r>
              <a:rPr lang="en-US" sz="2200" b="0" dirty="0">
                <a:latin typeface="Times New Roman" panose="02020603050405020304" pitchFamily="18" charset="0"/>
                <a:cs typeface="Times New Roman" panose="02020603050405020304" pitchFamily="18" charset="0"/>
              </a:rPr>
              <a:t>, the range of changes decreases and from some point the system becomes damped (n1 = 3.4) and the more we increase it The rate of damping increases and gradually tends to the fixed point [0, 5, 0], because as we increase n</a:t>
            </a:r>
            <a:r>
              <a:rPr lang="en-US" sz="2200" b="0" baseline="-25000" dirty="0">
                <a:latin typeface="Times New Roman" panose="02020603050405020304" pitchFamily="18" charset="0"/>
                <a:cs typeface="Times New Roman" panose="02020603050405020304" pitchFamily="18" charset="0"/>
              </a:rPr>
              <a:t>1</a:t>
            </a:r>
            <a:r>
              <a:rPr lang="en-US" sz="2200" b="0" dirty="0">
                <a:latin typeface="Times New Roman" panose="02020603050405020304" pitchFamily="18" charset="0"/>
                <a:cs typeface="Times New Roman" panose="02020603050405020304" pitchFamily="18" charset="0"/>
              </a:rPr>
              <a:t>, the term under the radical becomes smaller in the other 2 fixed points, and finally, when n</a:t>
            </a:r>
            <a:r>
              <a:rPr lang="en-US" sz="2200" b="0" baseline="-25000" dirty="0">
                <a:latin typeface="Times New Roman" panose="02020603050405020304" pitchFamily="18" charset="0"/>
                <a:cs typeface="Times New Roman" panose="02020603050405020304" pitchFamily="18" charset="0"/>
              </a:rPr>
              <a:t>1</a:t>
            </a:r>
            <a:r>
              <a:rPr lang="en-US" sz="2200" b="0" dirty="0">
                <a:latin typeface="Times New Roman" panose="02020603050405020304" pitchFamily="18" charset="0"/>
                <a:cs typeface="Times New Roman" panose="02020603050405020304" pitchFamily="18" charset="0"/>
              </a:rPr>
              <a:t> is more From 4.37, since the radical becomes negative, these 2 fixed points are removed and only one fixed point [0, 5, 0] remains, which is an absorbing point.</a:t>
            </a:r>
          </a:p>
        </p:txBody>
      </p:sp>
      <p:pic>
        <p:nvPicPr>
          <p:cNvPr id="9" name="Content Placeholder 8">
            <a:extLst>
              <a:ext uri="{FF2B5EF4-FFF2-40B4-BE49-F238E27FC236}">
                <a16:creationId xmlns:a16="http://schemas.microsoft.com/office/drawing/2014/main" id="{D416E00C-AA8D-CC9B-8ABE-4FA3311B10FA}"/>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4761" y="499192"/>
            <a:ext cx="4965487" cy="3724116"/>
          </a:xfrm>
        </p:spPr>
      </p:pic>
    </p:spTree>
    <p:extLst>
      <p:ext uri="{BB962C8B-B14F-4D97-AF65-F5344CB8AC3E}">
        <p14:creationId xmlns:p14="http://schemas.microsoft.com/office/powerpoint/2010/main" val="111025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DB11-1BA9-35F7-A754-F13FAD061D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Impact of the parameter n</a:t>
            </a:r>
            <a:r>
              <a:rPr lang="en-US" baseline="-25000"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6D7C41-CB6F-D3D3-A2CA-5C700F0CA318}"/>
              </a:ext>
            </a:extLst>
          </p:cNvPr>
          <p:cNvSpPr>
            <a:spLocks noGrp="1"/>
          </p:cNvSpPr>
          <p:nvPr>
            <p:ph idx="1"/>
          </p:nvPr>
        </p:nvSpPr>
        <p:spPr/>
        <p:txBody>
          <a:bodyPr>
            <a:normAutofit fontScale="77500" lnSpcReduction="20000"/>
          </a:bodyPr>
          <a:lstStyle/>
          <a:p>
            <a:r>
              <a:rPr lang="en-US" sz="2800" dirty="0">
                <a:latin typeface="Times New Roman" panose="02020603050405020304" pitchFamily="18" charset="0"/>
                <a:cs typeface="Times New Roman" panose="02020603050405020304" pitchFamily="18" charset="0"/>
              </a:rPr>
              <a:t>Initial conditions:</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(0) = -0.5, 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(0) = 1.5, W</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(0) = 1;</a:t>
            </a:r>
          </a:p>
          <a:p>
            <a:endParaRPr lang="en-US"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0.5, </a:t>
            </a:r>
            <a:r>
              <a:rPr lang="en-US" sz="2800" dirty="0">
                <a:solidFill>
                  <a:srgbClr val="FF0000"/>
                </a:solidFill>
                <a:latin typeface="Times New Roman" panose="02020603050405020304" pitchFamily="18" charset="0"/>
                <a:cs typeface="Times New Roman" panose="02020603050405020304" pitchFamily="18" charset="0"/>
              </a:rPr>
              <a:t>n</a:t>
            </a:r>
            <a:r>
              <a:rPr lang="en-US" sz="2800" baseline="-25000" dirty="0">
                <a:solidFill>
                  <a:srgbClr val="FF0000"/>
                </a:solidFill>
                <a:latin typeface="Times New Roman" panose="02020603050405020304" pitchFamily="18" charset="0"/>
                <a:cs typeface="Times New Roman" panose="02020603050405020304" pitchFamily="18" charset="0"/>
              </a:rPr>
              <a:t>2 </a:t>
            </a:r>
            <a:r>
              <a:rPr lang="en-US" sz="2800" dirty="0">
                <a:solidFill>
                  <a:srgbClr val="FF0000"/>
                </a:solidFill>
                <a:latin typeface="Times New Roman" panose="02020603050405020304" pitchFamily="18" charset="0"/>
                <a:cs typeface="Times New Roman" panose="02020603050405020304" pitchFamily="18" charset="0"/>
              </a:rPr>
              <a:t>= 0.2</a:t>
            </a:r>
            <a:r>
              <a:rPr lang="en-US" sz="2800" dirty="0">
                <a:latin typeface="Times New Roman" panose="02020603050405020304" pitchFamily="18" charset="0"/>
                <a:cs typeface="Times New Roman" panose="02020603050405020304" pitchFamily="18" charset="0"/>
              </a:rPr>
              <a:t>, n</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 = 1.5</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Fixed points = </a:t>
            </a:r>
          </a:p>
          <a:p>
            <a:r>
              <a:rPr lang="en-US" dirty="0">
                <a:latin typeface="Times New Roman" panose="02020603050405020304" pitchFamily="18" charset="0"/>
                <a:cs typeface="Times New Roman" panose="02020603050405020304" pitchFamily="18" charset="0"/>
              </a:rPr>
              <a:t>[0, 1/n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0] , </a:t>
            </a:r>
          </a:p>
          <a:p>
            <a:r>
              <a:rPr lang="en-US" dirty="0">
                <a:latin typeface="Times New Roman" panose="02020603050405020304" pitchFamily="18" charset="0"/>
                <a:cs typeface="Times New Roman" panose="02020603050405020304" pitchFamily="18" charset="0"/>
              </a:rPr>
              <a:t>[sqrt(1 - 0.5n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/1.5), 0.1667, -0.6667sqrt(1 - 0.5n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/1.5)],</a:t>
            </a:r>
          </a:p>
          <a:p>
            <a:r>
              <a:rPr lang="en-US" dirty="0">
                <a:latin typeface="Times New Roman" panose="02020603050405020304" pitchFamily="18" charset="0"/>
                <a:cs typeface="Times New Roman" panose="02020603050405020304" pitchFamily="18" charset="0"/>
              </a:rPr>
              <a:t>[-sqrt(1 - 0.5n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/1.5), 0.1667, 0.6667sqrt(1 - 0.5n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/1.5)]</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All parameters are fixed except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We vary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each step to observe its effect on the behavior of the system. If we choose 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&gt; 0.858, then we have one fixed point. [0, 1/n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0]</a:t>
            </a:r>
          </a:p>
        </p:txBody>
      </p:sp>
    </p:spTree>
    <p:extLst>
      <p:ext uri="{BB962C8B-B14F-4D97-AF65-F5344CB8AC3E}">
        <p14:creationId xmlns:p14="http://schemas.microsoft.com/office/powerpoint/2010/main" val="312293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0.2</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2890DB32-C9EC-CDFE-2804-B6EAA44EFF0B}"/>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0.25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A66CDA0F-DF69-6E68-B898-5D233AAB58E4}"/>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68576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0.3</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EB1BF24D-CB76-E16B-6902-29147AA238C4}"/>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0.35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7EF375B1-A8A1-65CC-32A9-586DCCB7C70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324164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0.4</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E8197779-8D2A-094F-D0BF-E23677BA249A}"/>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0.45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BA0EB8F8-B368-80B7-8149-6030630A03FC}"/>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2678135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DB28CEDC-3E66-CDA4-A2A0-6AB73AE54D31}"/>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0.55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F3E40040-0522-22AB-637A-8A6CB5250A73}"/>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281283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0.6</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EFE5C02E-1038-A222-C87D-DB80CFACAFA3}"/>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0.65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6ACEC611-8C18-0774-1642-3D7F2B75CA25}"/>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42152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0.7</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5E99A30E-C125-BFDA-8C95-A725BA7392D6}"/>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0.75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0537EADC-8519-9533-29E0-07ED4E351B1F}"/>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415516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colorful people holding their hands up&#10;&#10;Description automatically generated">
            <a:extLst>
              <a:ext uri="{FF2B5EF4-FFF2-40B4-BE49-F238E27FC236}">
                <a16:creationId xmlns:a16="http://schemas.microsoft.com/office/drawing/2014/main" id="{4BC6E189-3194-65CD-CDD4-AFB264F5A1D8}"/>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1811" b="3189"/>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74630-8E4E-911C-D41C-B0DE053B45D8}"/>
              </a:ext>
            </a:extLst>
          </p:cNvPr>
          <p:cNvSpPr>
            <a:spLocks noGrp="1"/>
          </p:cNvSpPr>
          <p:nvPr>
            <p:ph type="title"/>
          </p:nvPr>
        </p:nvSpPr>
        <p:spPr>
          <a:xfrm>
            <a:off x="838200" y="365125"/>
            <a:ext cx="10515600" cy="1325563"/>
          </a:xfrm>
        </p:spPr>
        <p:txBody>
          <a:bodyPr>
            <a:normAutofit/>
          </a:bodyPr>
          <a:lstStyle/>
          <a:p>
            <a:pPr algn="ctr"/>
            <a:r>
              <a:rPr lang="en-US" dirty="0">
                <a:latin typeface="Times New Roman" panose="02020603050405020304" pitchFamily="18" charset="0"/>
                <a:cs typeface="Times New Roman" panose="02020603050405020304" pitchFamily="18" charset="0"/>
              </a:rPr>
              <a:t>Our team members</a:t>
            </a:r>
          </a:p>
        </p:txBody>
      </p:sp>
      <p:sp>
        <p:nvSpPr>
          <p:cNvPr id="32" name="Content Placeholder 2">
            <a:extLst>
              <a:ext uri="{FF2B5EF4-FFF2-40B4-BE49-F238E27FC236}">
                <a16:creationId xmlns:a16="http://schemas.microsoft.com/office/drawing/2014/main" id="{566CAB1D-D039-EA2E-0925-D2559E03D243}"/>
              </a:ext>
            </a:extLst>
          </p:cNvPr>
          <p:cNvSpPr>
            <a:spLocks noGrp="1"/>
          </p:cNvSpPr>
          <p:nvPr>
            <p:ph idx="1"/>
          </p:nvPr>
        </p:nvSpPr>
        <p:spPr>
          <a:xfrm>
            <a:off x="838200" y="1825625"/>
            <a:ext cx="10515600" cy="4351338"/>
          </a:xfrm>
        </p:spPr>
        <p:txBody>
          <a:bodyPr numCol="1">
            <a:normAutofit/>
          </a:bodyPr>
          <a:lstStyle/>
          <a:p>
            <a:pPr marL="0" indent="0">
              <a:buNone/>
            </a:pPr>
            <a:r>
              <a:rPr lang="en-US" dirty="0">
                <a:latin typeface="Times New Roman" panose="02020603050405020304" pitchFamily="18" charset="0"/>
                <a:cs typeface="Times New Roman" panose="02020603050405020304" pitchFamily="18" charset="0"/>
              </a:rPr>
              <a:t>Morteza Rashidkhan - 810899055</a:t>
            </a:r>
          </a:p>
          <a:p>
            <a:pPr marL="0" indent="0">
              <a:buNone/>
            </a:pPr>
            <a:r>
              <a:rPr lang="en-US" dirty="0">
                <a:latin typeface="Times New Roman" panose="02020603050405020304" pitchFamily="18" charset="0"/>
                <a:cs typeface="Times New Roman" panose="02020603050405020304" pitchFamily="18" charset="0"/>
              </a:rPr>
              <a:t>Shiva </a:t>
            </a:r>
            <a:r>
              <a:rPr lang="en-US" dirty="0" err="1">
                <a:latin typeface="Times New Roman" panose="02020603050405020304" pitchFamily="18" charset="0"/>
                <a:cs typeface="Times New Roman" panose="02020603050405020304" pitchFamily="18" charset="0"/>
              </a:rPr>
              <a:t>Vafadar</a:t>
            </a:r>
            <a:r>
              <a:rPr lang="en-US" dirty="0">
                <a:latin typeface="Times New Roman" panose="02020603050405020304" pitchFamily="18" charset="0"/>
                <a:cs typeface="Times New Roman" panose="02020603050405020304" pitchFamily="18" charset="0"/>
              </a:rPr>
              <a:t> - 810899074</a:t>
            </a:r>
          </a:p>
          <a:p>
            <a:pPr marL="0" indent="0">
              <a:buNone/>
            </a:pPr>
            <a:r>
              <a:rPr lang="en-US" dirty="0">
                <a:latin typeface="Times New Roman" panose="02020603050405020304" pitchFamily="18" charset="0"/>
                <a:cs typeface="Times New Roman" panose="02020603050405020304" pitchFamily="18" charset="0"/>
              </a:rPr>
              <a:t>Hossein Shahidi - 810899057</a:t>
            </a:r>
          </a:p>
          <a:p>
            <a:pPr marL="0" indent="0">
              <a:buNone/>
            </a:pPr>
            <a:r>
              <a:rPr lang="en-US" dirty="0">
                <a:latin typeface="Times New Roman" panose="02020603050405020304" pitchFamily="18" charset="0"/>
                <a:cs typeface="Times New Roman" panose="02020603050405020304" pitchFamily="18" charset="0"/>
              </a:rPr>
              <a:t>Amirhossein </a:t>
            </a:r>
            <a:r>
              <a:rPr lang="en-US" dirty="0" err="1">
                <a:latin typeface="Times New Roman" panose="02020603050405020304" pitchFamily="18" charset="0"/>
                <a:cs typeface="Times New Roman" panose="02020603050405020304" pitchFamily="18" charset="0"/>
              </a:rPr>
              <a:t>Shaneghi</a:t>
            </a:r>
            <a:r>
              <a:rPr lang="en-US" dirty="0">
                <a:latin typeface="Times New Roman" panose="02020603050405020304" pitchFamily="18" charset="0"/>
                <a:cs typeface="Times New Roman" panose="02020603050405020304" pitchFamily="18" charset="0"/>
              </a:rPr>
              <a:t> - 810899056</a:t>
            </a:r>
          </a:p>
        </p:txBody>
      </p:sp>
    </p:spTree>
    <p:extLst>
      <p:ext uri="{BB962C8B-B14F-4D97-AF65-F5344CB8AC3E}">
        <p14:creationId xmlns:p14="http://schemas.microsoft.com/office/powerpoint/2010/main" val="169758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0.8</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0FC3F578-EC50-77B8-2FCA-35058A3D3669}"/>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0.85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5000624E-94BE-8FEE-32F3-BE867E5CC09D}"/>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26939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0.9</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B539C2A7-4E71-DDB7-073A-C0BF0FE60D65}"/>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1</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8F8D47A4-E616-A9BD-BC57-FAAADAE7E9CF}"/>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72903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8046535" y="3589848"/>
            <a:ext cx="3817920" cy="391139"/>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0DAF2D57-E115-DF1E-4B2A-ECC2DA14AB1C}"/>
              </a:ext>
            </a:extLst>
          </p:cNvPr>
          <p:cNvPicPr>
            <a:picLocks noGrp="1" noChangeAspect="1"/>
          </p:cNvPicPr>
          <p:nvPr>
            <p:ph sz="quarter" idx="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6534" y="565559"/>
            <a:ext cx="3817921" cy="2863441"/>
          </a:xfrm>
        </p:spPr>
      </p:pic>
      <p:pic>
        <p:nvPicPr>
          <p:cNvPr id="8" name="Content Placeholder 6">
            <a:extLst>
              <a:ext uri="{FF2B5EF4-FFF2-40B4-BE49-F238E27FC236}">
                <a16:creationId xmlns:a16="http://schemas.microsoft.com/office/drawing/2014/main" id="{D9A649BB-A1FB-7EE5-66B5-33782F4B50C8}"/>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545" y="565560"/>
            <a:ext cx="3817920" cy="2863440"/>
          </a:xfrm>
        </p:spPr>
      </p:pic>
      <p:pic>
        <p:nvPicPr>
          <p:cNvPr id="10" name="Content Placeholder 8">
            <a:extLst>
              <a:ext uri="{FF2B5EF4-FFF2-40B4-BE49-F238E27FC236}">
                <a16:creationId xmlns:a16="http://schemas.microsoft.com/office/drawing/2014/main" id="{D3E00B11-9F5F-F0A8-AF10-4A483889E2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7038" y="565558"/>
            <a:ext cx="3817923" cy="2863442"/>
          </a:xfrm>
          <a:prstGeom prst="rect">
            <a:avLst/>
          </a:prstGeom>
        </p:spPr>
      </p:pic>
      <p:sp>
        <p:nvSpPr>
          <p:cNvPr id="11" name="Text Placeholder 4">
            <a:extLst>
              <a:ext uri="{FF2B5EF4-FFF2-40B4-BE49-F238E27FC236}">
                <a16:creationId xmlns:a16="http://schemas.microsoft.com/office/drawing/2014/main" id="{9E4B59B7-BA2D-8192-3B9A-07033FA25CA6}"/>
              </a:ext>
            </a:extLst>
          </p:cNvPr>
          <p:cNvSpPr txBox="1">
            <a:spLocks/>
          </p:cNvSpPr>
          <p:nvPr/>
        </p:nvSpPr>
        <p:spPr>
          <a:xfrm>
            <a:off x="4228614" y="3589847"/>
            <a:ext cx="3817920" cy="39113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0.45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sp>
        <p:nvSpPr>
          <p:cNvPr id="12" name="Text Placeholder 4">
            <a:extLst>
              <a:ext uri="{FF2B5EF4-FFF2-40B4-BE49-F238E27FC236}">
                <a16:creationId xmlns:a16="http://schemas.microsoft.com/office/drawing/2014/main" id="{4387E6F0-150E-8938-D0BE-5078F735EFE7}"/>
              </a:ext>
            </a:extLst>
          </p:cNvPr>
          <p:cNvSpPr txBox="1">
            <a:spLocks/>
          </p:cNvSpPr>
          <p:nvPr/>
        </p:nvSpPr>
        <p:spPr>
          <a:xfrm>
            <a:off x="327545" y="3586365"/>
            <a:ext cx="3817920" cy="39113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2 </a:t>
            </a:r>
            <a:r>
              <a:rPr lang="en-US" sz="2000" dirty="0">
                <a:solidFill>
                  <a:srgbClr val="FF0000"/>
                </a:solidFill>
                <a:latin typeface="Times New Roman" panose="02020603050405020304" pitchFamily="18" charset="0"/>
                <a:cs typeface="Times New Roman" panose="02020603050405020304" pitchFamily="18" charset="0"/>
              </a:rPr>
              <a:t>= 0.2</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sp>
        <p:nvSpPr>
          <p:cNvPr id="13" name="Text Placeholder 4">
            <a:extLst>
              <a:ext uri="{FF2B5EF4-FFF2-40B4-BE49-F238E27FC236}">
                <a16:creationId xmlns:a16="http://schemas.microsoft.com/office/drawing/2014/main" id="{6239D77F-BB57-BFF2-98B6-F9199B9B3902}"/>
              </a:ext>
            </a:extLst>
          </p:cNvPr>
          <p:cNvSpPr txBox="1">
            <a:spLocks/>
          </p:cNvSpPr>
          <p:nvPr/>
        </p:nvSpPr>
        <p:spPr>
          <a:xfrm>
            <a:off x="811162" y="4141834"/>
            <a:ext cx="10569676" cy="234745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r>
              <a:rPr lang="en-US" sz="2200" b="0" dirty="0">
                <a:latin typeface="Times New Roman" panose="02020603050405020304" pitchFamily="18" charset="0"/>
                <a:cs typeface="Times New Roman" panose="02020603050405020304" pitchFamily="18" charset="0"/>
              </a:rPr>
              <a:t>As it is clear from the graphs, for small n</a:t>
            </a:r>
            <a:r>
              <a:rPr lang="en-US" sz="2200" b="0" baseline="-25000" dirty="0">
                <a:latin typeface="Times New Roman" panose="02020603050405020304" pitchFamily="18" charset="0"/>
                <a:cs typeface="Times New Roman" panose="02020603050405020304" pitchFamily="18" charset="0"/>
              </a:rPr>
              <a:t>2</a:t>
            </a:r>
            <a:r>
              <a:rPr lang="en-US" sz="2200" b="0" dirty="0">
                <a:latin typeface="Times New Roman" panose="02020603050405020304" pitchFamily="18" charset="0"/>
                <a:cs typeface="Times New Roman" panose="02020603050405020304" pitchFamily="18" charset="0"/>
              </a:rPr>
              <a:t>, the system has a limit cycle and when its value is greater than a certain value (0.372 here according to the rest of the parameters), the system is damped and its phase diagram is It spirals. If we make n2 bigger, the damping speed will increase, and if we set it higher than 0.858, due to the negation of the term under the radical, 2 fixed points will be removed and we will have only one absorbing point. Of course, we should also consider that our fixed points change with the change of n2 value. If n</a:t>
            </a:r>
            <a:r>
              <a:rPr lang="en-US" sz="2200" b="0" baseline="-25000" dirty="0">
                <a:latin typeface="Times New Roman" panose="02020603050405020304" pitchFamily="18" charset="0"/>
                <a:cs typeface="Times New Roman" panose="02020603050405020304" pitchFamily="18" charset="0"/>
              </a:rPr>
              <a:t>2</a:t>
            </a:r>
            <a:r>
              <a:rPr lang="en-US" sz="2200" b="0" dirty="0">
                <a:latin typeface="Times New Roman" panose="02020603050405020304" pitchFamily="18" charset="0"/>
                <a:cs typeface="Times New Roman" panose="02020603050405020304" pitchFamily="18" charset="0"/>
              </a:rPr>
              <a:t> goes to infinity, the system will have an absorbing point in [0, 0, 0].</a:t>
            </a:r>
          </a:p>
        </p:txBody>
      </p:sp>
    </p:spTree>
    <p:extLst>
      <p:ext uri="{BB962C8B-B14F-4D97-AF65-F5344CB8AC3E}">
        <p14:creationId xmlns:p14="http://schemas.microsoft.com/office/powerpoint/2010/main" val="62995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DB11-1BA9-35F7-A754-F13FAD061D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Impact of the parameter n</a:t>
            </a:r>
            <a:r>
              <a:rPr lang="en-US" baseline="-25000"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6D7C41-CB6F-D3D3-A2CA-5C700F0CA318}"/>
              </a:ext>
            </a:extLst>
          </p:cNvPr>
          <p:cNvSpPr>
            <a:spLocks noGrp="1"/>
          </p:cNvSpPr>
          <p:nvPr>
            <p:ph idx="1"/>
          </p:nvPr>
        </p:nvSpPr>
        <p:spPr/>
        <p:txBody>
          <a:bodyPr>
            <a:normAutofit fontScale="77500" lnSpcReduction="20000"/>
          </a:bodyPr>
          <a:lstStyle/>
          <a:p>
            <a:r>
              <a:rPr lang="en-US" sz="2800" dirty="0">
                <a:latin typeface="+mn-lt"/>
                <a:cs typeface="+mj-cs"/>
              </a:rPr>
              <a:t>Initial conditions:</a:t>
            </a:r>
            <a:br>
              <a:rPr lang="en-US" sz="2800" dirty="0">
                <a:latin typeface="+mn-lt"/>
                <a:cs typeface="+mj-cs"/>
              </a:rPr>
            </a:br>
            <a:br>
              <a:rPr lang="en-US" sz="2800" dirty="0">
                <a:latin typeface="+mn-lt"/>
                <a:cs typeface="+mj-cs"/>
              </a:rPr>
            </a:br>
            <a:r>
              <a:rPr lang="en-US" sz="2800" dirty="0">
                <a:latin typeface="+mn-lt"/>
                <a:cs typeface="+mj-cs"/>
              </a:rPr>
              <a:t>w</a:t>
            </a:r>
            <a:r>
              <a:rPr lang="en-US" sz="2800" baseline="-25000" dirty="0">
                <a:latin typeface="+mn-lt"/>
                <a:cs typeface="+mj-cs"/>
              </a:rPr>
              <a:t>1</a:t>
            </a:r>
            <a:r>
              <a:rPr lang="en-US" sz="2800" dirty="0">
                <a:latin typeface="+mn-lt"/>
                <a:cs typeface="+mj-cs"/>
              </a:rPr>
              <a:t>(0) = -0.5, W</a:t>
            </a:r>
            <a:r>
              <a:rPr lang="en-US" sz="2800" baseline="-25000" dirty="0">
                <a:latin typeface="+mn-lt"/>
                <a:cs typeface="+mj-cs"/>
              </a:rPr>
              <a:t>2</a:t>
            </a:r>
            <a:r>
              <a:rPr lang="en-US" sz="2800" dirty="0">
                <a:latin typeface="+mn-lt"/>
                <a:cs typeface="+mj-cs"/>
              </a:rPr>
              <a:t>(0) = 1.5, W</a:t>
            </a:r>
            <a:r>
              <a:rPr lang="en-US" sz="2800" baseline="-25000" dirty="0">
                <a:latin typeface="+mn-lt"/>
                <a:cs typeface="+mj-cs"/>
              </a:rPr>
              <a:t>3</a:t>
            </a:r>
            <a:r>
              <a:rPr lang="en-US" sz="2800" dirty="0">
                <a:latin typeface="+mn-lt"/>
                <a:cs typeface="+mj-cs"/>
              </a:rPr>
              <a:t>(0) = 1;</a:t>
            </a:r>
          </a:p>
          <a:p>
            <a:endParaRPr lang="en-US" dirty="0">
              <a:cs typeface="+mj-cs"/>
            </a:endParaRPr>
          </a:p>
          <a:p>
            <a:r>
              <a:rPr lang="en-US" sz="2800" dirty="0">
                <a:latin typeface="+mn-lt"/>
                <a:cs typeface="+mj-cs"/>
              </a:rPr>
              <a:t>n</a:t>
            </a:r>
            <a:r>
              <a:rPr lang="en-US" sz="2800" baseline="-25000" dirty="0">
                <a:latin typeface="+mn-lt"/>
                <a:cs typeface="+mj-cs"/>
              </a:rPr>
              <a:t>1</a:t>
            </a:r>
            <a:r>
              <a:rPr lang="en-US" sz="2800" dirty="0">
                <a:latin typeface="+mn-lt"/>
                <a:cs typeface="+mj-cs"/>
              </a:rPr>
              <a:t> = 0.5, n</a:t>
            </a:r>
            <a:r>
              <a:rPr lang="en-US" sz="2800" baseline="-25000" dirty="0">
                <a:latin typeface="+mn-lt"/>
                <a:cs typeface="+mj-cs"/>
              </a:rPr>
              <a:t>2 </a:t>
            </a:r>
            <a:r>
              <a:rPr lang="en-US" sz="2800" dirty="0">
                <a:latin typeface="+mn-lt"/>
                <a:cs typeface="+mj-cs"/>
              </a:rPr>
              <a:t>= 0.2, </a:t>
            </a:r>
            <a:r>
              <a:rPr lang="en-US" sz="2800" dirty="0">
                <a:solidFill>
                  <a:srgbClr val="FF0000"/>
                </a:solidFill>
                <a:latin typeface="+mn-lt"/>
                <a:cs typeface="+mj-cs"/>
              </a:rPr>
              <a:t>n</a:t>
            </a:r>
            <a:r>
              <a:rPr lang="en-US" sz="2800" baseline="-25000" dirty="0">
                <a:solidFill>
                  <a:srgbClr val="FF0000"/>
                </a:solidFill>
                <a:latin typeface="+mn-lt"/>
                <a:cs typeface="+mj-cs"/>
              </a:rPr>
              <a:t>3</a:t>
            </a:r>
            <a:r>
              <a:rPr lang="en-US" sz="2800" dirty="0">
                <a:solidFill>
                  <a:srgbClr val="FF0000"/>
                </a:solidFill>
                <a:latin typeface="+mn-lt"/>
                <a:cs typeface="+mj-cs"/>
              </a:rPr>
              <a:t> = 1.5</a:t>
            </a:r>
          </a:p>
          <a:p>
            <a:endParaRPr lang="en-US" dirty="0">
              <a:cs typeface="+mj-cs"/>
            </a:endParaRPr>
          </a:p>
          <a:p>
            <a:r>
              <a:rPr lang="en-US" dirty="0">
                <a:cs typeface="+mj-cs"/>
              </a:rPr>
              <a:t>Fixed points = </a:t>
            </a:r>
          </a:p>
          <a:p>
            <a:r>
              <a:rPr lang="en-US" dirty="0">
                <a:cs typeface="+mj-cs"/>
              </a:rPr>
              <a:t>[0, </a:t>
            </a:r>
            <a:r>
              <a:rPr lang="fa-IR" dirty="0">
                <a:cs typeface="+mj-cs"/>
              </a:rPr>
              <a:t>5</a:t>
            </a:r>
            <a:r>
              <a:rPr lang="en-US" dirty="0">
                <a:cs typeface="+mj-cs"/>
              </a:rPr>
              <a:t>, 0] , </a:t>
            </a:r>
          </a:p>
          <a:p>
            <a:r>
              <a:rPr lang="en-US" dirty="0">
                <a:cs typeface="+mj-cs"/>
              </a:rPr>
              <a:t>[sqrt(</a:t>
            </a:r>
            <a:r>
              <a:rPr lang="fa-IR" dirty="0">
                <a:cs typeface="+mj-cs"/>
              </a:rPr>
              <a:t>0.9</a:t>
            </a:r>
            <a:r>
              <a:rPr lang="en-US" dirty="0">
                <a:cs typeface="+mj-cs"/>
              </a:rPr>
              <a:t> – 0.2/n</a:t>
            </a:r>
            <a:r>
              <a:rPr lang="en-US" baseline="-25000" dirty="0">
                <a:cs typeface="+mj-cs"/>
              </a:rPr>
              <a:t>3</a:t>
            </a:r>
            <a:r>
              <a:rPr lang="en-US" dirty="0">
                <a:cs typeface="+mj-cs"/>
              </a:rPr>
              <a:t>), 0.5 + 1/n</a:t>
            </a:r>
            <a:r>
              <a:rPr lang="en-US" baseline="-25000" dirty="0">
                <a:cs typeface="+mj-cs"/>
              </a:rPr>
              <a:t>3 </a:t>
            </a:r>
            <a:r>
              <a:rPr lang="en-US" dirty="0">
                <a:cs typeface="+mj-cs"/>
              </a:rPr>
              <a:t>, - 1/n</a:t>
            </a:r>
            <a:r>
              <a:rPr lang="en-US" baseline="-25000" dirty="0">
                <a:cs typeface="+mj-cs"/>
              </a:rPr>
              <a:t>3 </a:t>
            </a:r>
            <a:r>
              <a:rPr lang="en-US" dirty="0">
                <a:cs typeface="+mj-cs"/>
              </a:rPr>
              <a:t>sqrt(</a:t>
            </a:r>
            <a:r>
              <a:rPr lang="fa-IR" dirty="0">
                <a:cs typeface="+mj-cs"/>
              </a:rPr>
              <a:t>0.9</a:t>
            </a:r>
            <a:r>
              <a:rPr lang="en-US" dirty="0">
                <a:cs typeface="+mj-cs"/>
              </a:rPr>
              <a:t> – 0.2/n</a:t>
            </a:r>
            <a:r>
              <a:rPr lang="en-US" baseline="-25000" dirty="0">
                <a:cs typeface="+mj-cs"/>
              </a:rPr>
              <a:t>3</a:t>
            </a:r>
            <a:r>
              <a:rPr lang="en-US" dirty="0">
                <a:cs typeface="+mj-cs"/>
              </a:rPr>
              <a:t>)],</a:t>
            </a:r>
          </a:p>
          <a:p>
            <a:r>
              <a:rPr lang="en-US" dirty="0">
                <a:cs typeface="+mj-cs"/>
              </a:rPr>
              <a:t>[-sqrt(</a:t>
            </a:r>
            <a:r>
              <a:rPr lang="fa-IR" dirty="0">
                <a:cs typeface="+mj-cs"/>
              </a:rPr>
              <a:t>0.9</a:t>
            </a:r>
            <a:r>
              <a:rPr lang="en-US" dirty="0">
                <a:cs typeface="+mj-cs"/>
              </a:rPr>
              <a:t> – 0.2/n</a:t>
            </a:r>
            <a:r>
              <a:rPr lang="en-US" baseline="-25000" dirty="0">
                <a:cs typeface="+mj-cs"/>
              </a:rPr>
              <a:t>3</a:t>
            </a:r>
            <a:r>
              <a:rPr lang="en-US" dirty="0">
                <a:cs typeface="+mj-cs"/>
              </a:rPr>
              <a:t>), 0.5 + 1/n</a:t>
            </a:r>
            <a:r>
              <a:rPr lang="en-US" baseline="-25000" dirty="0">
                <a:cs typeface="+mj-cs"/>
              </a:rPr>
              <a:t>3 </a:t>
            </a:r>
            <a:r>
              <a:rPr lang="en-US" dirty="0">
                <a:cs typeface="+mj-cs"/>
              </a:rPr>
              <a:t>, 1/n</a:t>
            </a:r>
            <a:r>
              <a:rPr lang="en-US" baseline="-25000" dirty="0">
                <a:cs typeface="+mj-cs"/>
              </a:rPr>
              <a:t>3 </a:t>
            </a:r>
            <a:r>
              <a:rPr lang="en-US" dirty="0">
                <a:cs typeface="+mj-cs"/>
              </a:rPr>
              <a:t>sqrt(</a:t>
            </a:r>
            <a:r>
              <a:rPr lang="fa-IR" dirty="0">
                <a:cs typeface="+mj-cs"/>
              </a:rPr>
              <a:t>0.9</a:t>
            </a:r>
            <a:r>
              <a:rPr lang="en-US" dirty="0">
                <a:cs typeface="+mj-cs"/>
              </a:rPr>
              <a:t> – 0.2/n</a:t>
            </a:r>
            <a:r>
              <a:rPr lang="en-US" baseline="-25000" dirty="0">
                <a:cs typeface="+mj-cs"/>
              </a:rPr>
              <a:t>3</a:t>
            </a:r>
            <a:r>
              <a:rPr lang="en-US" dirty="0">
                <a:cs typeface="+mj-cs"/>
              </a:rPr>
              <a:t>)]</a:t>
            </a:r>
            <a:endParaRPr lang="en-US" sz="2800" dirty="0">
              <a:latin typeface="+mn-lt"/>
              <a:cs typeface="+mj-cs"/>
            </a:endParaRPr>
          </a:p>
          <a:p>
            <a:endParaRPr lang="en-US" dirty="0">
              <a:cs typeface="+mj-cs"/>
            </a:endParaRPr>
          </a:p>
          <a:p>
            <a:r>
              <a:rPr lang="en-US" dirty="0">
                <a:cs typeface="+mj-cs"/>
              </a:rPr>
              <a:t>All parameters are fixed except n</a:t>
            </a:r>
            <a:r>
              <a:rPr lang="en-US" baseline="-25000" dirty="0">
                <a:cs typeface="+mj-cs"/>
              </a:rPr>
              <a:t>3</a:t>
            </a:r>
            <a:r>
              <a:rPr lang="en-US" dirty="0">
                <a:cs typeface="+mj-cs"/>
              </a:rPr>
              <a:t>. We vary n</a:t>
            </a:r>
            <a:r>
              <a:rPr lang="en-US" baseline="-25000" dirty="0">
                <a:cs typeface="+mj-cs"/>
              </a:rPr>
              <a:t>2</a:t>
            </a:r>
            <a:r>
              <a:rPr lang="en-US" dirty="0">
                <a:cs typeface="+mj-cs"/>
              </a:rPr>
              <a:t> at each step to observe its effect on the behavior of the system.</a:t>
            </a:r>
          </a:p>
        </p:txBody>
      </p:sp>
    </p:spTree>
    <p:extLst>
      <p:ext uri="{BB962C8B-B14F-4D97-AF65-F5344CB8AC3E}">
        <p14:creationId xmlns:p14="http://schemas.microsoft.com/office/powerpoint/2010/main" val="364114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C6F7F8EA-F219-E3FE-6E9A-DCA7CE13AAE8}"/>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2</a:t>
            </a:r>
          </a:p>
        </p:txBody>
      </p:sp>
      <p:pic>
        <p:nvPicPr>
          <p:cNvPr id="9" name="Content Placeholder 8">
            <a:extLst>
              <a:ext uri="{FF2B5EF4-FFF2-40B4-BE49-F238E27FC236}">
                <a16:creationId xmlns:a16="http://schemas.microsoft.com/office/drawing/2014/main" id="{4013B1CB-4675-7F0D-3804-207FB4CF802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68751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2.01</a:t>
            </a:r>
          </a:p>
        </p:txBody>
      </p:sp>
      <p:pic>
        <p:nvPicPr>
          <p:cNvPr id="7" name="Content Placeholder 6">
            <a:extLst>
              <a:ext uri="{FF2B5EF4-FFF2-40B4-BE49-F238E27FC236}">
                <a16:creationId xmlns:a16="http://schemas.microsoft.com/office/drawing/2014/main" id="{1243807D-500E-A459-37BD-DC9FD869A41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2.02</a:t>
            </a:r>
          </a:p>
        </p:txBody>
      </p:sp>
      <p:pic>
        <p:nvPicPr>
          <p:cNvPr id="9" name="Content Placeholder 8">
            <a:extLst>
              <a:ext uri="{FF2B5EF4-FFF2-40B4-BE49-F238E27FC236}">
                <a16:creationId xmlns:a16="http://schemas.microsoft.com/office/drawing/2014/main" id="{2526395F-8421-4424-10EF-A95F08EE1C6C}"/>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3225935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2.1</a:t>
            </a:r>
          </a:p>
        </p:txBody>
      </p:sp>
      <p:pic>
        <p:nvPicPr>
          <p:cNvPr id="11" name="Content Placeholder 10">
            <a:extLst>
              <a:ext uri="{FF2B5EF4-FFF2-40B4-BE49-F238E27FC236}">
                <a16:creationId xmlns:a16="http://schemas.microsoft.com/office/drawing/2014/main" id="{4CF2F157-2C04-565F-6A4F-56E087E51618}"/>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3</a:t>
            </a:r>
          </a:p>
        </p:txBody>
      </p:sp>
      <p:pic>
        <p:nvPicPr>
          <p:cNvPr id="13" name="Content Placeholder 12">
            <a:extLst>
              <a:ext uri="{FF2B5EF4-FFF2-40B4-BE49-F238E27FC236}">
                <a16:creationId xmlns:a16="http://schemas.microsoft.com/office/drawing/2014/main" id="{FA87295E-DB82-2091-A4D2-62677CE4FC83}"/>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2824523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100</a:t>
            </a:r>
          </a:p>
        </p:txBody>
      </p:sp>
      <p:pic>
        <p:nvPicPr>
          <p:cNvPr id="9" name="Content Placeholder 8">
            <a:extLst>
              <a:ext uri="{FF2B5EF4-FFF2-40B4-BE49-F238E27FC236}">
                <a16:creationId xmlns:a16="http://schemas.microsoft.com/office/drawing/2014/main" id="{BE7F2532-E216-F77E-E765-5FC0FCF5D086}"/>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1000</a:t>
            </a:r>
          </a:p>
        </p:txBody>
      </p:sp>
      <p:pic>
        <p:nvPicPr>
          <p:cNvPr id="11" name="Content Placeholder 10">
            <a:extLst>
              <a:ext uri="{FF2B5EF4-FFF2-40B4-BE49-F238E27FC236}">
                <a16:creationId xmlns:a16="http://schemas.microsoft.com/office/drawing/2014/main" id="{E8715427-39D5-7C05-6280-B8AD7EEA8841}"/>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36505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8046535" y="3522611"/>
            <a:ext cx="3817920" cy="391139"/>
          </a:xfrm>
        </p:spPr>
        <p:txBody>
          <a:bodyPr>
            <a:normAutofit/>
          </a:body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1000</a:t>
            </a:r>
          </a:p>
        </p:txBody>
      </p:sp>
      <p:pic>
        <p:nvPicPr>
          <p:cNvPr id="7" name="Content Placeholder 6">
            <a:extLst>
              <a:ext uri="{FF2B5EF4-FFF2-40B4-BE49-F238E27FC236}">
                <a16:creationId xmlns:a16="http://schemas.microsoft.com/office/drawing/2014/main" id="{0DAF2D57-E115-DF1E-4B2A-ECC2DA14AB1C}"/>
              </a:ext>
            </a:extLst>
          </p:cNvPr>
          <p:cNvPicPr>
            <a:picLocks noGrp="1" noChangeAspect="1"/>
          </p:cNvPicPr>
          <p:nvPr>
            <p:ph sz="quarter" idx="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6534" y="565559"/>
            <a:ext cx="3817921" cy="2863441"/>
          </a:xfrm>
        </p:spPr>
      </p:pic>
      <p:pic>
        <p:nvPicPr>
          <p:cNvPr id="8" name="Content Placeholder 6">
            <a:extLst>
              <a:ext uri="{FF2B5EF4-FFF2-40B4-BE49-F238E27FC236}">
                <a16:creationId xmlns:a16="http://schemas.microsoft.com/office/drawing/2014/main" id="{D9A649BB-A1FB-7EE5-66B5-33782F4B50C8}"/>
              </a:ext>
            </a:extLst>
          </p:cNvPr>
          <p:cNvPicPr>
            <a:picLocks noGrp="1" noChangeAspect="1"/>
          </p:cNvPicPr>
          <p:nvPr>
            <p:ph sz="half" idx="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7545" y="565560"/>
            <a:ext cx="3817920" cy="2863440"/>
          </a:xfrm>
        </p:spPr>
      </p:pic>
      <p:pic>
        <p:nvPicPr>
          <p:cNvPr id="10" name="Content Placeholder 8">
            <a:extLst>
              <a:ext uri="{FF2B5EF4-FFF2-40B4-BE49-F238E27FC236}">
                <a16:creationId xmlns:a16="http://schemas.microsoft.com/office/drawing/2014/main" id="{D3E00B11-9F5F-F0A8-AF10-4A483889E2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187038" y="565558"/>
            <a:ext cx="3817922" cy="2863442"/>
          </a:xfrm>
          <a:prstGeom prst="rect">
            <a:avLst/>
          </a:prstGeom>
        </p:spPr>
      </p:pic>
      <p:sp>
        <p:nvSpPr>
          <p:cNvPr id="11" name="Text Placeholder 4">
            <a:extLst>
              <a:ext uri="{FF2B5EF4-FFF2-40B4-BE49-F238E27FC236}">
                <a16:creationId xmlns:a16="http://schemas.microsoft.com/office/drawing/2014/main" id="{9E4B59B7-BA2D-8192-3B9A-07033FA25CA6}"/>
              </a:ext>
            </a:extLst>
          </p:cNvPr>
          <p:cNvSpPr txBox="1">
            <a:spLocks/>
          </p:cNvSpPr>
          <p:nvPr/>
        </p:nvSpPr>
        <p:spPr>
          <a:xfrm>
            <a:off x="4228614" y="3522610"/>
            <a:ext cx="3817920" cy="39113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2.1</a:t>
            </a:r>
          </a:p>
        </p:txBody>
      </p:sp>
      <p:sp>
        <p:nvSpPr>
          <p:cNvPr id="12" name="Text Placeholder 4">
            <a:extLst>
              <a:ext uri="{FF2B5EF4-FFF2-40B4-BE49-F238E27FC236}">
                <a16:creationId xmlns:a16="http://schemas.microsoft.com/office/drawing/2014/main" id="{4387E6F0-150E-8938-D0BE-5078F735EFE7}"/>
              </a:ext>
            </a:extLst>
          </p:cNvPr>
          <p:cNvSpPr txBox="1">
            <a:spLocks/>
          </p:cNvSpPr>
          <p:nvPr/>
        </p:nvSpPr>
        <p:spPr>
          <a:xfrm>
            <a:off x="327545" y="3519128"/>
            <a:ext cx="3817920" cy="39113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0.5,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a:t>
            </a: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3</a:t>
            </a:r>
            <a:r>
              <a:rPr lang="en-US" sz="2000" dirty="0">
                <a:solidFill>
                  <a:srgbClr val="FF0000"/>
                </a:solidFill>
                <a:latin typeface="Times New Roman" panose="02020603050405020304" pitchFamily="18" charset="0"/>
                <a:cs typeface="Times New Roman" panose="02020603050405020304" pitchFamily="18" charset="0"/>
              </a:rPr>
              <a:t> = 1.5</a:t>
            </a:r>
          </a:p>
        </p:txBody>
      </p:sp>
      <p:sp>
        <p:nvSpPr>
          <p:cNvPr id="13" name="Text Placeholder 4">
            <a:extLst>
              <a:ext uri="{FF2B5EF4-FFF2-40B4-BE49-F238E27FC236}">
                <a16:creationId xmlns:a16="http://schemas.microsoft.com/office/drawing/2014/main" id="{6239D77F-BB57-BFF2-98B6-F9199B9B3902}"/>
              </a:ext>
            </a:extLst>
          </p:cNvPr>
          <p:cNvSpPr txBox="1">
            <a:spLocks/>
          </p:cNvSpPr>
          <p:nvPr/>
        </p:nvSpPr>
        <p:spPr>
          <a:xfrm>
            <a:off x="811162" y="4007359"/>
            <a:ext cx="10569676" cy="263924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r>
              <a:rPr lang="en-US" sz="2200" b="0" dirty="0">
                <a:latin typeface="Times New Roman" panose="02020603050405020304" pitchFamily="18" charset="0"/>
                <a:cs typeface="Times New Roman" panose="02020603050405020304" pitchFamily="18" charset="0"/>
              </a:rPr>
              <a:t>As it is clear from the graphs, for small n</a:t>
            </a:r>
            <a:r>
              <a:rPr lang="en-US" sz="2200" b="0" baseline="-25000" dirty="0">
                <a:latin typeface="Times New Roman" panose="02020603050405020304" pitchFamily="18" charset="0"/>
                <a:cs typeface="Times New Roman" panose="02020603050405020304" pitchFamily="18" charset="0"/>
              </a:rPr>
              <a:t>3</a:t>
            </a:r>
            <a:r>
              <a:rPr lang="en-US" sz="2200" b="0" dirty="0">
                <a:latin typeface="Times New Roman" panose="02020603050405020304" pitchFamily="18" charset="0"/>
                <a:cs typeface="Times New Roman" panose="02020603050405020304" pitchFamily="18" charset="0"/>
              </a:rPr>
              <a:t>, the system has a limit cycle and when its value is greater than a certain value (here according to the other parameters 2.01), the system is damped and its phase diagram is It spirals. If we increase n</a:t>
            </a:r>
            <a:r>
              <a:rPr lang="en-US" sz="2200" b="0" baseline="-25000" dirty="0">
                <a:latin typeface="Times New Roman" panose="02020603050405020304" pitchFamily="18" charset="0"/>
                <a:cs typeface="Times New Roman" panose="02020603050405020304" pitchFamily="18" charset="0"/>
              </a:rPr>
              <a:t>3</a:t>
            </a:r>
            <a:r>
              <a:rPr lang="en-US" sz="2200" b="0" dirty="0">
                <a:latin typeface="Times New Roman" panose="02020603050405020304" pitchFamily="18" charset="0"/>
                <a:cs typeface="Times New Roman" panose="02020603050405020304" pitchFamily="18" charset="0"/>
              </a:rPr>
              <a:t>, the damping speed increases. Finally, if we take n</a:t>
            </a:r>
            <a:r>
              <a:rPr lang="en-US" sz="2200" b="0" baseline="-25000" dirty="0">
                <a:latin typeface="Times New Roman" panose="02020603050405020304" pitchFamily="18" charset="0"/>
                <a:cs typeface="Times New Roman" panose="02020603050405020304" pitchFamily="18" charset="0"/>
              </a:rPr>
              <a:t>3</a:t>
            </a:r>
            <a:r>
              <a:rPr lang="en-US" sz="2200" b="0" dirty="0">
                <a:latin typeface="Times New Roman" panose="02020603050405020304" pitchFamily="18" charset="0"/>
                <a:cs typeface="Times New Roman" panose="02020603050405020304" pitchFamily="18" charset="0"/>
              </a:rPr>
              <a:t> to infinity, the time response diagram of the system remains constant and looks almost like the figure on the right. Unlike the two parameters n</a:t>
            </a:r>
            <a:r>
              <a:rPr lang="en-US" sz="2200" b="0" baseline="-25000" dirty="0">
                <a:latin typeface="Times New Roman" panose="02020603050405020304" pitchFamily="18" charset="0"/>
                <a:cs typeface="Times New Roman" panose="02020603050405020304" pitchFamily="18" charset="0"/>
              </a:rPr>
              <a:t>2</a:t>
            </a:r>
            <a:r>
              <a:rPr lang="en-US" sz="2200" b="0" dirty="0">
                <a:latin typeface="Times New Roman" panose="02020603050405020304" pitchFamily="18" charset="0"/>
                <a:cs typeface="Times New Roman" panose="02020603050405020304" pitchFamily="18" charset="0"/>
              </a:rPr>
              <a:t> and n</a:t>
            </a:r>
            <a:r>
              <a:rPr lang="en-US" sz="2200" b="0" baseline="-25000" dirty="0">
                <a:latin typeface="Times New Roman" panose="02020603050405020304" pitchFamily="18" charset="0"/>
                <a:cs typeface="Times New Roman" panose="02020603050405020304" pitchFamily="18" charset="0"/>
              </a:rPr>
              <a:t>1</a:t>
            </a:r>
            <a:r>
              <a:rPr lang="en-US" sz="2200" b="0" dirty="0">
                <a:latin typeface="Times New Roman" panose="02020603050405020304" pitchFamily="18" charset="0"/>
                <a:cs typeface="Times New Roman" panose="02020603050405020304" pitchFamily="18" charset="0"/>
              </a:rPr>
              <a:t>, increasing the n</a:t>
            </a:r>
            <a:r>
              <a:rPr lang="en-US" sz="2200" b="0" baseline="-25000" dirty="0">
                <a:latin typeface="Times New Roman" panose="02020603050405020304" pitchFamily="18" charset="0"/>
                <a:cs typeface="Times New Roman" panose="02020603050405020304" pitchFamily="18" charset="0"/>
              </a:rPr>
              <a:t>3</a:t>
            </a:r>
            <a:r>
              <a:rPr lang="en-US" sz="2200" b="0" dirty="0">
                <a:latin typeface="Times New Roman" panose="02020603050405020304" pitchFamily="18" charset="0"/>
                <a:cs typeface="Times New Roman" panose="02020603050405020304" pitchFamily="18" charset="0"/>
              </a:rPr>
              <a:t> parameter does not remove those 2 fixed points, and our system has 3 fixed points [0, 5, 0], [0.95, 0.5, 0] when n</a:t>
            </a:r>
            <a:r>
              <a:rPr lang="en-US" sz="2200" b="0" baseline="-25000" dirty="0">
                <a:latin typeface="Times New Roman" panose="02020603050405020304" pitchFamily="18" charset="0"/>
                <a:cs typeface="Times New Roman" panose="02020603050405020304" pitchFamily="18" charset="0"/>
              </a:rPr>
              <a:t>3</a:t>
            </a:r>
            <a:r>
              <a:rPr lang="en-US" sz="2200" b="0" dirty="0">
                <a:latin typeface="Times New Roman" panose="02020603050405020304" pitchFamily="18" charset="0"/>
                <a:cs typeface="Times New Roman" panose="02020603050405020304" pitchFamily="18" charset="0"/>
              </a:rPr>
              <a:t> goes to infinity. , [-0.95, 0.5, 0] where the points [-0.95, 0.5, 0], [0.95, 0.5, 0] are absorbers.</a:t>
            </a:r>
          </a:p>
        </p:txBody>
      </p:sp>
    </p:spTree>
    <p:extLst>
      <p:ext uri="{BB962C8B-B14F-4D97-AF65-F5344CB8AC3E}">
        <p14:creationId xmlns:p14="http://schemas.microsoft.com/office/powerpoint/2010/main" val="2102811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CA8B0FF-E552-009C-D894-937222529700}"/>
                  </a:ext>
                </a:extLst>
              </p:cNvPr>
              <p:cNvSpPr>
                <a:spLocks noGrp="1"/>
              </p:cNvSpPr>
              <p:nvPr>
                <p:ph type="title"/>
              </p:nvPr>
            </p:nvSpPr>
            <p:spPr>
              <a:xfrm>
                <a:off x="659912" y="4263491"/>
                <a:ext cx="10872172" cy="1989825"/>
              </a:xfrm>
            </p:spPr>
            <p:txBody>
              <a:bodyPr>
                <a:normAutofit/>
              </a:bodyPr>
              <a:lstStyle/>
              <a:p>
                <a:pPr algn="just"/>
                <a:r>
                  <a:rPr lang="en-US" sz="2200" b="0" i="0" u="none" strike="noStrike" baseline="0" dirty="0">
                    <a:solidFill>
                      <a:srgbClr val="000000"/>
                    </a:solidFill>
                    <a:latin typeface="Times New Roman" panose="02020603050405020304" pitchFamily="18" charset="0"/>
                    <a:cs typeface="Times New Roman" panose="02020603050405020304" pitchFamily="18" charset="0"/>
                  </a:rPr>
                  <a:t>In this scenario, it is desired to design a feedback controller for synthesizing control effort u </a:t>
                </a:r>
                <a14:m>
                  <m:oMath xmlns:m="http://schemas.openxmlformats.org/officeDocument/2006/math">
                    <m:r>
                      <a:rPr lang="en-US" sz="2200" b="0" i="1" u="none" strike="noStrike" baseline="0" smtClean="0">
                        <a:solidFill>
                          <a:srgbClr val="000000"/>
                        </a:solidFill>
                        <a:latin typeface="Cambria Math" panose="02040503050406030204" pitchFamily="18" charset="0"/>
                        <a:ea typeface="Cambria Math" panose="02040503050406030204" pitchFamily="18" charset="0"/>
                      </a:rPr>
                      <m:t>∈ </m:t>
                    </m:r>
                  </m:oMath>
                </a14:m>
                <a:r>
                  <a:rPr lang="en-US" sz="2200" b="0" i="0" u="none" strike="noStrike" baseline="0" dirty="0">
                    <a:solidFill>
                      <a:srgbClr val="000000"/>
                    </a:solidFill>
                    <a:latin typeface="Times New Roman" panose="02020603050405020304" pitchFamily="18" charset="0"/>
                    <a:cs typeface="Times New Roman" panose="02020603050405020304" pitchFamily="18" charset="0"/>
                  </a:rPr>
                  <a:t>R</a:t>
                </a:r>
                <a:r>
                  <a:rPr lang="en-US" sz="2200" b="0" i="0" u="none" strike="noStrike" baseline="30000" dirty="0">
                    <a:solidFill>
                      <a:srgbClr val="000000"/>
                    </a:solidFill>
                    <a:latin typeface="Times New Roman" panose="02020603050405020304" pitchFamily="18" charset="0"/>
                    <a:cs typeface="Times New Roman" panose="02020603050405020304" pitchFamily="18" charset="0"/>
                  </a:rPr>
                  <a:t>3*1</a:t>
                </a:r>
                <a:r>
                  <a:rPr lang="en-US" sz="2200" b="0" i="0" u="none" strike="noStrike" baseline="0" dirty="0">
                    <a:solidFill>
                      <a:srgbClr val="000000"/>
                    </a:solidFill>
                    <a:latin typeface="Times New Roman" panose="02020603050405020304" pitchFamily="18" charset="0"/>
                    <a:cs typeface="Times New Roman" panose="02020603050405020304" pitchFamily="18" charset="0"/>
                  </a:rPr>
                  <a:t> that forces the state of the closed-loop system </a:t>
                </a:r>
                <a:r>
                  <a:rPr lang="en-US" sz="2200" b="0" i="0" u="none" strike="noStrike" baseline="0" dirty="0">
                    <a:solidFill>
                      <a:srgbClr val="0080AE"/>
                    </a:solidFill>
                    <a:latin typeface="Times New Roman" panose="02020603050405020304" pitchFamily="18" charset="0"/>
                    <a:cs typeface="Times New Roman" panose="02020603050405020304" pitchFamily="18" charset="0"/>
                  </a:rPr>
                  <a:t>(12) </a:t>
                </a:r>
                <a:r>
                  <a:rPr lang="en-US" sz="2200" b="0" i="0" u="none" strike="noStrike" baseline="0" dirty="0">
                    <a:solidFill>
                      <a:srgbClr val="000000"/>
                    </a:solidFill>
                    <a:latin typeface="Times New Roman" panose="02020603050405020304" pitchFamily="18" charset="0"/>
                    <a:cs typeface="Times New Roman" panose="02020603050405020304" pitchFamily="18" charset="0"/>
                  </a:rPr>
                  <a:t>to the origin in finite time.</a:t>
                </a:r>
                <a:endParaRPr lang="en-US" sz="2200" dirty="0">
                  <a:latin typeface="Times New Roman" panose="02020603050405020304" pitchFamily="18" charset="0"/>
                  <a:cs typeface="Times New Roman" panose="02020603050405020304" pitchFamily="18" charset="0"/>
                </a:endParaRPr>
              </a:p>
            </p:txBody>
          </p:sp>
        </mc:Choice>
        <mc:Fallback>
          <p:sp>
            <p:nvSpPr>
              <p:cNvPr id="2" name="Title 1">
                <a:extLst>
                  <a:ext uri="{FF2B5EF4-FFF2-40B4-BE49-F238E27FC236}">
                    <a16:creationId xmlns:a16="http://schemas.microsoft.com/office/drawing/2014/main" id="{8CA8B0FF-E552-009C-D894-937222529700}"/>
                  </a:ext>
                </a:extLst>
              </p:cNvPr>
              <p:cNvSpPr>
                <a:spLocks noGrp="1" noRot="1" noChangeAspect="1" noMove="1" noResize="1" noEditPoints="1" noAdjustHandles="1" noChangeArrowheads="1" noChangeShapeType="1" noTextEdit="1"/>
              </p:cNvSpPr>
              <p:nvPr>
                <p:ph type="title"/>
              </p:nvPr>
            </p:nvSpPr>
            <p:spPr>
              <a:xfrm>
                <a:off x="659912" y="4263491"/>
                <a:ext cx="10872172" cy="1989825"/>
              </a:xfrm>
              <a:blipFill>
                <a:blip r:embed="rId3"/>
                <a:stretch>
                  <a:fillRect l="-729" r="-673"/>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3CDE19D3-30F3-5F63-4ABA-00901DD7AC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9912" y="1183965"/>
            <a:ext cx="10872172" cy="312559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10" name="Title 1">
            <a:extLst>
              <a:ext uri="{FF2B5EF4-FFF2-40B4-BE49-F238E27FC236}">
                <a16:creationId xmlns:a16="http://schemas.microsoft.com/office/drawing/2014/main" id="{04E92D5E-33F3-166D-5EC9-CA273D5F28AF}"/>
              </a:ext>
            </a:extLst>
          </p:cNvPr>
          <p:cNvSpPr txBox="1">
            <a:spLocks/>
          </p:cNvSpPr>
          <p:nvPr/>
        </p:nvSpPr>
        <p:spPr>
          <a:xfrm>
            <a:off x="2161252" y="413614"/>
            <a:ext cx="7869493" cy="642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218451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8B0FF-E552-009C-D894-937222529700}"/>
              </a:ext>
            </a:extLst>
          </p:cNvPr>
          <p:cNvSpPr>
            <a:spLocks noGrp="1"/>
          </p:cNvSpPr>
          <p:nvPr>
            <p:ph type="title"/>
          </p:nvPr>
        </p:nvSpPr>
        <p:spPr>
          <a:xfrm>
            <a:off x="630936" y="502920"/>
            <a:ext cx="3419856" cy="1463040"/>
          </a:xfrm>
        </p:spPr>
        <p:txBody>
          <a:bodyPr anchor="ctr">
            <a:normAutofit/>
          </a:bodyPr>
          <a:lstStyle/>
          <a:p>
            <a:r>
              <a:rPr lang="en-US" sz="3000" b="1" i="0" u="none" strike="noStrike" baseline="0">
                <a:latin typeface="Times New Roman" panose="02020603050405020304" pitchFamily="18" charset="0"/>
                <a:cs typeface="Times New Roman" panose="02020603050405020304" pitchFamily="18" charset="0"/>
              </a:rPr>
              <a:t>Chaotic dynamics of the finance model</a:t>
            </a:r>
            <a:endParaRPr lang="en-US" sz="3000" b="1">
              <a:latin typeface="Times New Roman" panose="02020603050405020304" pitchFamily="18" charset="0"/>
              <a:cs typeface="Times New Roman" panose="02020603050405020304" pitchFamily="18" charset="0"/>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68511DD-3D97-5496-304C-7FCD7D6D6199}"/>
              </a:ext>
            </a:extLst>
          </p:cNvPr>
          <p:cNvSpPr>
            <a:spLocks noGrp="1"/>
          </p:cNvSpPr>
          <p:nvPr>
            <p:ph idx="1"/>
          </p:nvPr>
        </p:nvSpPr>
        <p:spPr>
          <a:xfrm>
            <a:off x="4654295" y="502920"/>
            <a:ext cx="6894576" cy="1463040"/>
          </a:xfrm>
        </p:spPr>
        <p:txBody>
          <a:bodyPr anchor="ctr">
            <a:normAutofit/>
          </a:bodyPr>
          <a:lstStyle/>
          <a:p>
            <a:r>
              <a:rPr lang="en-US" sz="2200" dirty="0">
                <a:latin typeface="Times New Roman" panose="02020603050405020304" pitchFamily="18" charset="0"/>
                <a:cs typeface="Times New Roman" panose="02020603050405020304" pitchFamily="18" charset="0"/>
              </a:rPr>
              <a:t>At first, we plot the time response for different parameters for our Chaotic system, shown in equation (1),  and examine the influence of its parameters. After that, we do this for our proposed system again.</a:t>
            </a:r>
          </a:p>
        </p:txBody>
      </p:sp>
      <p:pic>
        <p:nvPicPr>
          <p:cNvPr id="5" name="Content Placeholder 4">
            <a:extLst>
              <a:ext uri="{FF2B5EF4-FFF2-40B4-BE49-F238E27FC236}">
                <a16:creationId xmlns:a16="http://schemas.microsoft.com/office/drawing/2014/main" id="{3CDE19D3-30F3-5F63-4ABA-00901DD7AC30}"/>
              </a:ext>
            </a:extLst>
          </p:cNvPr>
          <p:cNvPicPr>
            <a:picLocks noChangeAspect="1"/>
          </p:cNvPicPr>
          <p:nvPr/>
        </p:nvPicPr>
        <p:blipFill>
          <a:blip r:embed="rId3"/>
          <a:stretch>
            <a:fillRect/>
          </a:stretch>
        </p:blipFill>
        <p:spPr>
          <a:xfrm>
            <a:off x="630936" y="3119574"/>
            <a:ext cx="10917936" cy="2302076"/>
          </a:xfrm>
          <a:prstGeom prst="rect">
            <a:avLst/>
          </a:prstGeom>
        </p:spPr>
      </p:pic>
    </p:spTree>
    <p:extLst>
      <p:ext uri="{BB962C8B-B14F-4D97-AF65-F5344CB8AC3E}">
        <p14:creationId xmlns:p14="http://schemas.microsoft.com/office/powerpoint/2010/main" val="98526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6DB11-1BA9-35F7-A754-F13FAD061DB7}"/>
              </a:ext>
            </a:extLst>
          </p:cNvPr>
          <p:cNvSpPr>
            <a:spLocks noGrp="1"/>
          </p:cNvSpPr>
          <p:nvPr>
            <p:ph type="title"/>
          </p:nvPr>
        </p:nvSpPr>
        <p:spPr>
          <a:xfrm>
            <a:off x="1008184" y="174032"/>
            <a:ext cx="10175631" cy="1111843"/>
          </a:xfrm>
        </p:spPr>
        <p:txBody>
          <a:bodyPr anchor="ctr">
            <a:normAutofit/>
          </a:bodyPr>
          <a:lstStyle/>
          <a:p>
            <a:pPr algn="ctr"/>
            <a:r>
              <a:rPr lang="en-US" sz="4000" b="1" dirty="0">
                <a:latin typeface="Times New Roman" panose="02020603050405020304" pitchFamily="18" charset="0"/>
                <a:cs typeface="Times New Roman" panose="02020603050405020304" pitchFamily="18" charset="0"/>
              </a:rPr>
              <a:t>Proposed finite-time controller</a:t>
            </a:r>
          </a:p>
        </p:txBody>
      </p:sp>
      <p:pic>
        <p:nvPicPr>
          <p:cNvPr id="15" name="Content Placeholder 14">
            <a:extLst>
              <a:ext uri="{FF2B5EF4-FFF2-40B4-BE49-F238E27FC236}">
                <a16:creationId xmlns:a16="http://schemas.microsoft.com/office/drawing/2014/main" id="{8BD541BC-407C-AAB9-A781-500DB6319A7D}"/>
              </a:ext>
            </a:extLst>
          </p:cNvPr>
          <p:cNvPicPr>
            <a:picLocks noGrp="1" noChangeAspect="1"/>
          </p:cNvPicPr>
          <p:nvPr>
            <p:ph idx="1"/>
          </p:nvPr>
        </p:nvPicPr>
        <p:blipFill>
          <a:blip r:embed="rId3"/>
          <a:stretch>
            <a:fillRect/>
          </a:stretch>
        </p:blipFill>
        <p:spPr>
          <a:xfrm>
            <a:off x="836678" y="3991363"/>
            <a:ext cx="10515595" cy="1721179"/>
          </a:xfrm>
        </p:spPr>
      </p:pic>
      <p:pic>
        <p:nvPicPr>
          <p:cNvPr id="5" name="Content Placeholder 4">
            <a:extLst>
              <a:ext uri="{FF2B5EF4-FFF2-40B4-BE49-F238E27FC236}">
                <a16:creationId xmlns:a16="http://schemas.microsoft.com/office/drawing/2014/main" id="{25757B42-5664-E18A-B715-5D711A8D8C44}"/>
              </a:ext>
            </a:extLst>
          </p:cNvPr>
          <p:cNvPicPr>
            <a:picLocks noChangeAspect="1"/>
          </p:cNvPicPr>
          <p:nvPr/>
        </p:nvPicPr>
        <p:blipFill>
          <a:blip r:embed="rId4"/>
          <a:stretch>
            <a:fillRect/>
          </a:stretch>
        </p:blipFill>
        <p:spPr>
          <a:xfrm>
            <a:off x="836678" y="1572776"/>
            <a:ext cx="10515595" cy="2418587"/>
          </a:xfrm>
          <a:prstGeom prst="rect">
            <a:avLst/>
          </a:prstGeom>
        </p:spPr>
      </p:pic>
    </p:spTree>
    <p:extLst>
      <p:ext uri="{BB962C8B-B14F-4D97-AF65-F5344CB8AC3E}">
        <p14:creationId xmlns:p14="http://schemas.microsoft.com/office/powerpoint/2010/main" val="3731069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0794665-3D40-0C77-469C-325161F46E00}"/>
              </a:ext>
            </a:extLst>
          </p:cNvPr>
          <p:cNvPicPr>
            <a:picLocks noGrp="1" noChangeAspect="1"/>
          </p:cNvPicPr>
          <p:nvPr>
            <p:ph sz="half" idx="2"/>
          </p:nvPr>
        </p:nvPicPr>
        <p:blipFill>
          <a:blip r:embed="rId3"/>
          <a:stretch>
            <a:fillRect/>
          </a:stretch>
        </p:blipFill>
        <p:spPr>
          <a:xfrm>
            <a:off x="1009906" y="956430"/>
            <a:ext cx="10172188" cy="4945140"/>
          </a:xfrm>
        </p:spPr>
      </p:pic>
    </p:spTree>
    <p:extLst>
      <p:ext uri="{BB962C8B-B14F-4D97-AF65-F5344CB8AC3E}">
        <p14:creationId xmlns:p14="http://schemas.microsoft.com/office/powerpoint/2010/main" val="612545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A24B0F2-0788-B6FE-8B68-1EA3BD9515C6}"/>
              </a:ext>
            </a:extLst>
          </p:cNvPr>
          <p:cNvPicPr>
            <a:picLocks noGrp="1" noChangeAspect="1"/>
          </p:cNvPicPr>
          <p:nvPr>
            <p:ph sz="half" idx="2"/>
          </p:nvPr>
        </p:nvPicPr>
        <p:blipFill>
          <a:blip r:embed="rId3"/>
          <a:stretch>
            <a:fillRect/>
          </a:stretch>
        </p:blipFill>
        <p:spPr>
          <a:xfrm>
            <a:off x="377674" y="882138"/>
            <a:ext cx="6760546" cy="1851230"/>
          </a:xfrm>
        </p:spPr>
      </p:pic>
      <p:pic>
        <p:nvPicPr>
          <p:cNvPr id="9" name="Content Placeholder 8">
            <a:extLst>
              <a:ext uri="{FF2B5EF4-FFF2-40B4-BE49-F238E27FC236}">
                <a16:creationId xmlns:a16="http://schemas.microsoft.com/office/drawing/2014/main" id="{5781CF7D-86ED-615B-7465-72BBA21821CB}"/>
              </a:ext>
            </a:extLst>
          </p:cNvPr>
          <p:cNvPicPr>
            <a:picLocks noGrp="1" noChangeAspect="1"/>
          </p:cNvPicPr>
          <p:nvPr>
            <p:ph sz="quarter" idx="4"/>
          </p:nvPr>
        </p:nvPicPr>
        <p:blipFill>
          <a:blip r:embed="rId4"/>
          <a:stretch>
            <a:fillRect/>
          </a:stretch>
        </p:blipFill>
        <p:spPr>
          <a:xfrm>
            <a:off x="377674" y="2566219"/>
            <a:ext cx="6760546" cy="2428568"/>
          </a:xfrm>
        </p:spPr>
      </p:pic>
      <p:pic>
        <p:nvPicPr>
          <p:cNvPr id="10" name="Content Placeholder 8">
            <a:extLst>
              <a:ext uri="{FF2B5EF4-FFF2-40B4-BE49-F238E27FC236}">
                <a16:creationId xmlns:a16="http://schemas.microsoft.com/office/drawing/2014/main" id="{4C84DF7F-B995-42D5-025B-93982AFE0B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138220" y="395442"/>
            <a:ext cx="5053780" cy="3790336"/>
          </a:xfrm>
          <a:prstGeom prst="rect">
            <a:avLst/>
          </a:prstGeom>
        </p:spPr>
      </p:pic>
      <p:pic>
        <p:nvPicPr>
          <p:cNvPr id="11" name="Content Placeholder 8">
            <a:extLst>
              <a:ext uri="{FF2B5EF4-FFF2-40B4-BE49-F238E27FC236}">
                <a16:creationId xmlns:a16="http://schemas.microsoft.com/office/drawing/2014/main" id="{28FD6697-0152-9C89-7B25-F3E9E62723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38220" y="4342455"/>
            <a:ext cx="4959666" cy="1244676"/>
          </a:xfrm>
          <a:prstGeom prst="rect">
            <a:avLst/>
          </a:prstGeom>
        </p:spPr>
      </p:pic>
    </p:spTree>
    <p:extLst>
      <p:ext uri="{BB962C8B-B14F-4D97-AF65-F5344CB8AC3E}">
        <p14:creationId xmlns:p14="http://schemas.microsoft.com/office/powerpoint/2010/main" val="3992274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87791" y="4137003"/>
                <a:ext cx="3707532" cy="823912"/>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𝜸</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oMath>
                  </m:oMathPara>
                </a14:m>
                <a:endParaRPr lang="en-US" sz="20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𝜶</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3" name="Text Placeholder 2">
                <a:extLst>
                  <a:ext uri="{FF2B5EF4-FFF2-40B4-BE49-F238E27FC236}">
                    <a16:creationId xmlns:a16="http://schemas.microsoft.com/office/drawing/2014/main" id="{4294FF78-F758-3C0E-8FA7-79191F464769}"/>
                  </a:ext>
                </a:extLst>
              </p:cNvPr>
              <p:cNvSpPr>
                <a:spLocks noGrp="1" noRot="1" noChangeAspect="1" noMove="1" noResize="1" noEditPoints="1" noAdjustHandles="1" noChangeArrowheads="1" noChangeShapeType="1" noTextEdit="1"/>
              </p:cNvSpPr>
              <p:nvPr>
                <p:ph type="body" idx="1"/>
              </p:nvPr>
            </p:nvSpPr>
            <p:spPr>
              <a:xfrm>
                <a:off x="387791" y="4137003"/>
                <a:ext cx="3707532" cy="823912"/>
              </a:xfrm>
              <a:blipFill>
                <a:blip r:embed="rId3"/>
                <a:stretch>
                  <a:fillRect b="-1481"/>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D80C2907-457D-DE72-A06A-3D96FC442365}"/>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762" y="882137"/>
            <a:ext cx="4021590" cy="3016193"/>
          </a:xfrm>
        </p:spPr>
      </p:pic>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4085205" y="4137003"/>
                <a:ext cx="3854445" cy="823912"/>
              </a:xfrm>
            </p:spPr>
            <p:txBody>
              <a:bodyPr>
                <a:norm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𝜶</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𝜸</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oMath>
                  </m:oMathPara>
                </a14:m>
                <a:endParaRPr lang="en-US" sz="20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𝜷</m:t>
                          </m:r>
                        </m:e>
                        <m:sub>
                          <m:r>
                            <a:rPr lang="en-US" sz="2000" i="1">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5" name="Text Placeholder 4">
                <a:extLst>
                  <a:ext uri="{FF2B5EF4-FFF2-40B4-BE49-F238E27FC236}">
                    <a16:creationId xmlns:a16="http://schemas.microsoft.com/office/drawing/2014/main" id="{23802AE1-5464-D96B-D2BE-02CD476F38FA}"/>
                  </a:ext>
                </a:extLst>
              </p:cNvPr>
              <p:cNvSpPr>
                <a:spLocks noGrp="1" noRot="1" noChangeAspect="1" noMove="1" noResize="1" noEditPoints="1" noAdjustHandles="1" noChangeArrowheads="1" noChangeShapeType="1" noTextEdit="1"/>
              </p:cNvSpPr>
              <p:nvPr>
                <p:ph type="body" sz="quarter" idx="3"/>
              </p:nvPr>
            </p:nvSpPr>
            <p:spPr>
              <a:xfrm>
                <a:off x="4085205" y="4137003"/>
                <a:ext cx="3854445" cy="823912"/>
              </a:xfrm>
              <a:blipFill>
                <a:blip r:embed="rId6"/>
                <a:stretch>
                  <a:fillRect b="-8148"/>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2975E5B7-C3EF-BDE2-132D-DD39985FF6BA}"/>
              </a:ext>
            </a:extLst>
          </p:cNvPr>
          <p:cNvPicPr>
            <a:picLocks noGrp="1" noChangeAspect="1"/>
          </p:cNvPicPr>
          <p:nvPr>
            <p:ph sz="quarter" idx="4"/>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39650" y="882138"/>
            <a:ext cx="4021589" cy="3016192"/>
          </a:xfrm>
        </p:spPr>
      </p:pic>
      <p:pic>
        <p:nvPicPr>
          <p:cNvPr id="10" name="Content Placeholder 8">
            <a:extLst>
              <a:ext uri="{FF2B5EF4-FFF2-40B4-BE49-F238E27FC236}">
                <a16:creationId xmlns:a16="http://schemas.microsoft.com/office/drawing/2014/main" id="{EF8FA97B-9851-09A4-F9A9-5A9E04172A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85207" y="882138"/>
            <a:ext cx="4021589" cy="3016191"/>
          </a:xfrm>
          <a:prstGeom prst="rect">
            <a:avLst/>
          </a:prstGeom>
        </p:spPr>
      </p:pic>
      <mc:AlternateContent xmlns:mc="http://schemas.openxmlformats.org/markup-compatibility/2006">
        <mc:Choice xmlns:a14="http://schemas.microsoft.com/office/drawing/2010/main" Requires="a14">
          <p:sp>
            <p:nvSpPr>
              <p:cNvPr id="11" name="Text Placeholder 4">
                <a:extLst>
                  <a:ext uri="{FF2B5EF4-FFF2-40B4-BE49-F238E27FC236}">
                    <a16:creationId xmlns:a16="http://schemas.microsoft.com/office/drawing/2014/main" id="{40F7F114-1F7A-CD06-BC6B-37DF4020E1BA}"/>
                  </a:ext>
                </a:extLst>
              </p:cNvPr>
              <p:cNvSpPr txBox="1">
                <a:spLocks/>
              </p:cNvSpPr>
              <p:nvPr/>
            </p:nvSpPr>
            <p:spPr>
              <a:xfrm>
                <a:off x="8106796" y="4113183"/>
                <a:ext cx="3854443"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𝜶</m:t>
                          </m:r>
                        </m:e>
                        <m:sub>
                          <m:r>
                            <a:rPr lang="en-US" sz="2000" i="1" smtClean="0">
                              <a:latin typeface="Cambria Math" panose="02040503050406030204" pitchFamily="18" charset="0"/>
                              <a:ea typeface="Cambria Math" panose="02040503050406030204" pitchFamily="18" charset="0"/>
                            </a:rPr>
                            <m:t>𝒊</m:t>
                          </m:r>
                        </m:sub>
                      </m:sSub>
                      <m:r>
                        <a:rPr lang="en-US" sz="2000" i="1" smtClean="0">
                          <a:latin typeface="Cambria Math" panose="02040503050406030204" pitchFamily="18" charset="0"/>
                          <a:ea typeface="Cambria Math" panose="02040503050406030204" pitchFamily="18" charset="0"/>
                        </a:rPr>
                        <m:t>= </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𝜷</m:t>
                          </m:r>
                        </m:e>
                        <m:sub>
                          <m:r>
                            <a:rPr lang="en-US" sz="2000" i="1" smtClean="0">
                              <a:latin typeface="Cambria Math" panose="02040503050406030204" pitchFamily="18" charset="0"/>
                              <a:ea typeface="Cambria Math" panose="02040503050406030204" pitchFamily="18" charset="0"/>
                            </a:rPr>
                            <m:t>𝒊</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𝟏</m:t>
                      </m:r>
                    </m:oMath>
                  </m:oMathPara>
                </a14:m>
                <a:endParaRPr lang="en-US" sz="20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𝜸</m:t>
                          </m:r>
                        </m:e>
                        <m:sub>
                          <m:r>
                            <a:rPr lang="en-US" sz="2000" i="1">
                              <a:latin typeface="Cambria Math" panose="02040503050406030204" pitchFamily="18" charset="0"/>
                              <a:ea typeface="Cambria Math" panose="02040503050406030204" pitchFamily="18" charset="0"/>
                            </a:rPr>
                            <m:t>𝒊</m:t>
                          </m:r>
                        </m:sub>
                      </m:sSub>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𝟑</m:t>
                      </m:r>
                    </m:oMath>
                  </m:oMathPara>
                </a14:m>
                <a:endParaRPr lang="en-US" sz="2000" dirty="0">
                  <a:latin typeface="Times New Roman" panose="02020603050405020304" pitchFamily="18" charset="0"/>
                  <a:cs typeface="Times New Roman" panose="02020603050405020304" pitchFamily="18" charset="0"/>
                </a:endParaRPr>
              </a:p>
            </p:txBody>
          </p:sp>
        </mc:Choice>
        <mc:Fallback>
          <p:sp>
            <p:nvSpPr>
              <p:cNvPr id="11" name="Text Placeholder 4">
                <a:extLst>
                  <a:ext uri="{FF2B5EF4-FFF2-40B4-BE49-F238E27FC236}">
                    <a16:creationId xmlns:a16="http://schemas.microsoft.com/office/drawing/2014/main" id="{40F7F114-1F7A-CD06-BC6B-37DF4020E1BA}"/>
                  </a:ext>
                </a:extLst>
              </p:cNvPr>
              <p:cNvSpPr txBox="1">
                <a:spLocks noRot="1" noChangeAspect="1" noMove="1" noResize="1" noEditPoints="1" noAdjustHandles="1" noChangeArrowheads="1" noChangeShapeType="1" noTextEdit="1"/>
              </p:cNvSpPr>
              <p:nvPr/>
            </p:nvSpPr>
            <p:spPr>
              <a:xfrm>
                <a:off x="8106796" y="4113183"/>
                <a:ext cx="3854443" cy="823912"/>
              </a:xfrm>
              <a:prstGeom prst="rect">
                <a:avLst/>
              </a:prstGeom>
              <a:blipFill>
                <a:blip r:embed="rId11"/>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573252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320410" y="4071845"/>
                <a:ext cx="5551180" cy="757084"/>
              </a:xfrm>
            </p:spPr>
            <p:txBody>
              <a:bodyPr>
                <a:normAutofit/>
              </a:bodyPr>
              <a:lstStyle/>
              <a:p>
                <a:pPr algn="ct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𝜶</m:t>
                        </m:r>
                      </m:e>
                      <m:sub>
                        <m:r>
                          <a:rPr lang="en-US" sz="2000" i="1">
                            <a:latin typeface="Cambria Math" panose="02040503050406030204" pitchFamily="18" charset="0"/>
                            <a:ea typeface="Cambria Math" panose="02040503050406030204" pitchFamily="18" charset="0"/>
                          </a:rPr>
                          <m:t>𝒊</m:t>
                        </m:r>
                      </m:sub>
                    </m:sSub>
                    <m:r>
                      <a:rPr lang="en-US" sz="2000" i="1">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𝜸</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oMath>
                </a14:m>
                <a:r>
                  <a:rPr lang="en-US" sz="2000" dirty="0"/>
                  <a:t>3</a:t>
                </a:r>
                <a:endParaRPr lang="fa-IR" sz="2000" dirty="0"/>
              </a:p>
              <a:p>
                <a:pPr algn="ctr"/>
                <a14:m>
                  <m:oMathPara xmlns:m="http://schemas.openxmlformats.org/officeDocument/2006/math">
                    <m:oMathParaPr>
                      <m:jc m:val="centerGroup"/>
                    </m:oMathParaPr>
                    <m:oMath xmlns:m="http://schemas.openxmlformats.org/officeDocument/2006/math">
                      <m:r>
                        <a:rPr lang="fa-IR" sz="2000" i="1" smtClean="0">
                          <a:latin typeface="Cambria Math" panose="02040503050406030204" pitchFamily="18" charset="0"/>
                          <a:ea typeface="Cambria Math" panose="02040503050406030204" pitchFamily="18" charset="0"/>
                        </a:rPr>
                        <m:t>𝚲</m:t>
                      </m:r>
                      <m:r>
                        <a:rPr lang="en-US" sz="2000" b="1" i="1" smtClean="0">
                          <a:latin typeface="Cambria Math" panose="02040503050406030204" pitchFamily="18" charset="0"/>
                          <a:ea typeface="Cambria Math" panose="02040503050406030204" pitchFamily="18" charset="0"/>
                        </a:rPr>
                        <m:t>= </m:t>
                      </m:r>
                      <m:r>
                        <a:rPr lang="fa-IR" sz="2000" b="1" i="1" smtClean="0">
                          <a:latin typeface="Cambria Math" panose="02040503050406030204" pitchFamily="18" charset="0"/>
                          <a:ea typeface="Cambria Math" panose="02040503050406030204" pitchFamily="18" charset="0"/>
                        </a:rPr>
                        <m:t>𝝋</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oMath>
                  </m:oMathPara>
                </a14:m>
                <a:endParaRPr lang="en-US" sz="2000" dirty="0"/>
              </a:p>
            </p:txBody>
          </p:sp>
        </mc:Choice>
        <mc:Fallback>
          <p:sp>
            <p:nvSpPr>
              <p:cNvPr id="3" name="Text Placeholder 2">
                <a:extLst>
                  <a:ext uri="{FF2B5EF4-FFF2-40B4-BE49-F238E27FC236}">
                    <a16:creationId xmlns:a16="http://schemas.microsoft.com/office/drawing/2014/main" id="{4294FF78-F758-3C0E-8FA7-79191F464769}"/>
                  </a:ext>
                </a:extLst>
              </p:cNvPr>
              <p:cNvSpPr>
                <a:spLocks noGrp="1" noRot="1" noChangeAspect="1" noMove="1" noResize="1" noEditPoints="1" noAdjustHandles="1" noChangeArrowheads="1" noChangeShapeType="1" noTextEdit="1"/>
              </p:cNvSpPr>
              <p:nvPr>
                <p:ph type="body" idx="1"/>
              </p:nvPr>
            </p:nvSpPr>
            <p:spPr>
              <a:xfrm>
                <a:off x="3320410" y="4071845"/>
                <a:ext cx="5551180" cy="757084"/>
              </a:xfrm>
              <a:blipFill>
                <a:blip r:embed="rId3"/>
                <a:stretch>
                  <a:fillRect b="-4839"/>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9226B2BB-3166-9382-EAC5-04338D8D3923}"/>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22464" y="411184"/>
            <a:ext cx="4947072" cy="3710304"/>
          </a:xfrm>
        </p:spPr>
      </p:pic>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473972" y="4935794"/>
                <a:ext cx="11244056" cy="1049899"/>
              </a:xfrm>
            </p:spPr>
            <p:txBody>
              <a:bodyPr>
                <a:normAutofit/>
              </a:bodyPr>
              <a:lstStyle/>
              <a:p>
                <a:pPr algn="justLow"/>
                <a:r>
                  <a:rPr lang="en-US" sz="2200" b="0" dirty="0">
                    <a:latin typeface="Times New Roman" panose="02020603050405020304" pitchFamily="18" charset="0"/>
                    <a:cs typeface="Times New Roman" panose="02020603050405020304" pitchFamily="18" charset="0"/>
                  </a:rPr>
                  <a:t>By increasing each of the parameters </a:t>
                </a:r>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a:latin typeface="Cambria Math" panose="02040503050406030204" pitchFamily="18" charset="0"/>
                            <a:ea typeface="Cambria Math" panose="02040503050406030204" pitchFamily="18" charset="0"/>
                          </a:rPr>
                          <m:t>𝛼</m:t>
                        </m:r>
                      </m:e>
                      <m:sub>
                        <m:r>
                          <a:rPr lang="en-US" sz="2200" b="0" i="1">
                            <a:latin typeface="Cambria Math" panose="02040503050406030204" pitchFamily="18" charset="0"/>
                            <a:ea typeface="Cambria Math" panose="02040503050406030204" pitchFamily="18" charset="0"/>
                          </a:rPr>
                          <m:t>𝑖</m:t>
                        </m:r>
                      </m:sub>
                    </m:sSub>
                    <m:r>
                      <a:rPr lang="en-US" sz="2200" b="0" i="1">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𝛾</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 </m:t>
                    </m:r>
                  </m:oMath>
                </a14:m>
                <a:r>
                  <a:rPr lang="en-US" sz="2200" b="0" dirty="0">
                    <a:latin typeface="Times New Roman" panose="02020603050405020304" pitchFamily="18" charset="0"/>
                    <a:cs typeface="Times New Roman" panose="02020603050405020304" pitchFamily="18" charset="0"/>
                  </a:rPr>
                  <a:t>we see that the speed of convergence decreases. Meanwhile, here the parameters 𝚲 and 𝝋 are considered zero.</a:t>
                </a:r>
              </a:p>
            </p:txBody>
          </p:sp>
        </mc:Choice>
        <mc:Fallback>
          <p:sp>
            <p:nvSpPr>
              <p:cNvPr id="5" name="Text Placeholder 4">
                <a:extLst>
                  <a:ext uri="{FF2B5EF4-FFF2-40B4-BE49-F238E27FC236}">
                    <a16:creationId xmlns:a16="http://schemas.microsoft.com/office/drawing/2014/main" id="{23802AE1-5464-D96B-D2BE-02CD476F38FA}"/>
                  </a:ext>
                </a:extLst>
              </p:cNvPr>
              <p:cNvSpPr>
                <a:spLocks noGrp="1" noRot="1" noChangeAspect="1" noMove="1" noResize="1" noEditPoints="1" noAdjustHandles="1" noChangeArrowheads="1" noChangeShapeType="1" noTextEdit="1"/>
              </p:cNvSpPr>
              <p:nvPr>
                <p:ph type="body" sz="quarter" idx="3"/>
              </p:nvPr>
            </p:nvSpPr>
            <p:spPr>
              <a:xfrm>
                <a:off x="473972" y="4935794"/>
                <a:ext cx="11244056" cy="1049899"/>
              </a:xfrm>
              <a:blipFill>
                <a:blip r:embed="rId6"/>
                <a:stretch>
                  <a:fillRect l="-705" r="-1356" b="-11628"/>
                </a:stretch>
              </a:blipFill>
            </p:spPr>
            <p:txBody>
              <a:bodyPr/>
              <a:lstStyle/>
              <a:p>
                <a:r>
                  <a:rPr lang="en-US">
                    <a:noFill/>
                  </a:rPr>
                  <a:t> </a:t>
                </a:r>
              </a:p>
            </p:txBody>
          </p:sp>
        </mc:Fallback>
      </mc:AlternateContent>
    </p:spTree>
    <p:extLst>
      <p:ext uri="{BB962C8B-B14F-4D97-AF65-F5344CB8AC3E}">
        <p14:creationId xmlns:p14="http://schemas.microsoft.com/office/powerpoint/2010/main" val="3747921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9B8C444-DAAB-54EB-3F45-A13AD04647A2}"/>
              </a:ext>
            </a:extLst>
          </p:cNvPr>
          <p:cNvPicPr>
            <a:picLocks noGrp="1" noChangeAspect="1"/>
          </p:cNvPicPr>
          <p:nvPr>
            <p:ph sz="half" idx="2"/>
          </p:nvPr>
        </p:nvPicPr>
        <p:blipFill>
          <a:blip r:embed="rId3"/>
          <a:stretch>
            <a:fillRect/>
          </a:stretch>
        </p:blipFill>
        <p:spPr>
          <a:xfrm>
            <a:off x="1518546" y="1206602"/>
            <a:ext cx="9021814" cy="2618552"/>
          </a:xfrm>
        </p:spPr>
      </p:pic>
      <p:pic>
        <p:nvPicPr>
          <p:cNvPr id="11" name="Content Placeholder 10">
            <a:extLst>
              <a:ext uri="{FF2B5EF4-FFF2-40B4-BE49-F238E27FC236}">
                <a16:creationId xmlns:a16="http://schemas.microsoft.com/office/drawing/2014/main" id="{9756B6D2-4536-36FE-A835-31373A7C7A54}"/>
              </a:ext>
            </a:extLst>
          </p:cNvPr>
          <p:cNvPicPr>
            <a:picLocks noGrp="1" noChangeAspect="1"/>
          </p:cNvPicPr>
          <p:nvPr>
            <p:ph sz="quarter" idx="4"/>
          </p:nvPr>
        </p:nvPicPr>
        <p:blipFill>
          <a:blip r:embed="rId4"/>
          <a:stretch>
            <a:fillRect/>
          </a:stretch>
        </p:blipFill>
        <p:spPr>
          <a:xfrm>
            <a:off x="1651640" y="3684638"/>
            <a:ext cx="8888721" cy="1830030"/>
          </a:xfrm>
        </p:spPr>
      </p:pic>
    </p:spTree>
    <p:extLst>
      <p:ext uri="{BB962C8B-B14F-4D97-AF65-F5344CB8AC3E}">
        <p14:creationId xmlns:p14="http://schemas.microsoft.com/office/powerpoint/2010/main" val="3354131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6878179" y="4751562"/>
                <a:ext cx="4635395" cy="686468"/>
              </a:xfrm>
            </p:spPr>
            <p:txBody>
              <a:bodyPr>
                <a:normAutofit/>
              </a:bodyPr>
              <a:lstStyle/>
              <a:p>
                <a:pPr algn="ctr"/>
                <a14:m>
                  <m:oMathPara xmlns:m="http://schemas.openxmlformats.org/officeDocument/2006/math">
                    <m:oMathParaPr>
                      <m:jc m:val="centerGroup"/>
                    </m:oMathParaPr>
                    <m:oMath xmlns:m="http://schemas.openxmlformats.org/officeDocument/2006/math">
                      <m:r>
                        <a:rPr lang="fa-IR" sz="2000" b="1" i="1" smtClean="0">
                          <a:latin typeface="Cambria Math" panose="02040503050406030204" pitchFamily="18" charset="0"/>
                          <a:ea typeface="Cambria Math" panose="02040503050406030204" pitchFamily="18" charset="0"/>
                        </a:rPr>
                        <m:t>𝝋</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oMath>
                  </m:oMathPara>
                </a14:m>
                <a:endParaRPr lang="en-US" sz="2000" dirty="0"/>
              </a:p>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𝜶</m:t>
                          </m:r>
                        </m:e>
                        <m:sub>
                          <m:r>
                            <a:rPr lang="en-US" sz="2000" i="1">
                              <a:latin typeface="Cambria Math" panose="02040503050406030204" pitchFamily="18" charset="0"/>
                              <a:ea typeface="Cambria Math" panose="02040503050406030204" pitchFamily="18" charset="0"/>
                            </a:rPr>
                            <m:t>𝒊</m:t>
                          </m:r>
                        </m:sub>
                      </m:sSub>
                      <m:r>
                        <a:rPr lang="en-US" sz="2000" i="1">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 </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𝜸</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𝟓</m:t>
                      </m:r>
                    </m:oMath>
                  </m:oMathPara>
                </a14:m>
                <a:endParaRPr lang="fa-IR" sz="2000" dirty="0"/>
              </a:p>
            </p:txBody>
          </p:sp>
        </mc:Choice>
        <mc:Fallback>
          <p:sp>
            <p:nvSpPr>
              <p:cNvPr id="3" name="Text Placeholder 2">
                <a:extLst>
                  <a:ext uri="{FF2B5EF4-FFF2-40B4-BE49-F238E27FC236}">
                    <a16:creationId xmlns:a16="http://schemas.microsoft.com/office/drawing/2014/main" id="{4294FF78-F758-3C0E-8FA7-79191F464769}"/>
                  </a:ext>
                </a:extLst>
              </p:cNvPr>
              <p:cNvSpPr>
                <a:spLocks noGrp="1" noRot="1" noChangeAspect="1" noMove="1" noResize="1" noEditPoints="1" noAdjustHandles="1" noChangeArrowheads="1" noChangeShapeType="1" noTextEdit="1"/>
              </p:cNvSpPr>
              <p:nvPr>
                <p:ph type="body" idx="1"/>
              </p:nvPr>
            </p:nvSpPr>
            <p:spPr>
              <a:xfrm>
                <a:off x="6878179" y="4751562"/>
                <a:ext cx="4635395" cy="686468"/>
              </a:xfrm>
              <a:blipFill>
                <a:blip r:embed="rId3"/>
                <a:stretch>
                  <a:fillRect b="-10619"/>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0CAE8C34-D570-3FD3-5F7D-4B8E5C6C80B7}"/>
              </a:ext>
            </a:extLst>
          </p:cNvPr>
          <p:cNvPicPr>
            <a:picLocks noGrp="1" noChangeAspect="1"/>
          </p:cNvPicPr>
          <p:nvPr>
            <p:ph sz="half" idx="2"/>
          </p:nvPr>
        </p:nvPicPr>
        <p:blipFill>
          <a:blip r:embed="rId4"/>
          <a:stretch>
            <a:fillRect/>
          </a:stretch>
        </p:blipFill>
        <p:spPr>
          <a:xfrm>
            <a:off x="377365" y="882138"/>
            <a:ext cx="6500814" cy="2097036"/>
          </a:xfrm>
        </p:spPr>
      </p:pic>
      <p:pic>
        <p:nvPicPr>
          <p:cNvPr id="9" name="Content Placeholder 8">
            <a:extLst>
              <a:ext uri="{FF2B5EF4-FFF2-40B4-BE49-F238E27FC236}">
                <a16:creationId xmlns:a16="http://schemas.microsoft.com/office/drawing/2014/main" id="{4F6C14FF-D056-64FE-0095-E5965C30FCC2}"/>
              </a:ext>
            </a:extLst>
          </p:cNvPr>
          <p:cNvPicPr>
            <a:picLocks noGrp="1" noChangeAspect="1"/>
          </p:cNvPicPr>
          <p:nvPr>
            <p:ph sz="quarter" idx="4"/>
          </p:nvPr>
        </p:nvPicPr>
        <p:blipFill>
          <a:blip r:embed="rId5"/>
          <a:stretch>
            <a:fillRect/>
          </a:stretch>
        </p:blipFill>
        <p:spPr>
          <a:xfrm>
            <a:off x="377365" y="3086257"/>
            <a:ext cx="6500814" cy="792570"/>
          </a:xfrm>
        </p:spPr>
      </p:pic>
      <p:pic>
        <p:nvPicPr>
          <p:cNvPr id="10" name="Content Placeholder 8">
            <a:extLst>
              <a:ext uri="{FF2B5EF4-FFF2-40B4-BE49-F238E27FC236}">
                <a16:creationId xmlns:a16="http://schemas.microsoft.com/office/drawing/2014/main" id="{0607651D-59CA-787D-5F9F-6A5D9FC52D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878179" y="785354"/>
            <a:ext cx="4635395" cy="3476547"/>
          </a:xfrm>
          <a:prstGeom prst="rect">
            <a:avLst/>
          </a:prstGeom>
        </p:spPr>
      </p:pic>
      <p:pic>
        <p:nvPicPr>
          <p:cNvPr id="11" name="Content Placeholder 8">
            <a:extLst>
              <a:ext uri="{FF2B5EF4-FFF2-40B4-BE49-F238E27FC236}">
                <a16:creationId xmlns:a16="http://schemas.microsoft.com/office/drawing/2014/main" id="{F5892A45-4456-4C56-644F-F5F6E031918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2295" y="4261901"/>
            <a:ext cx="6395884" cy="2246215"/>
          </a:xfrm>
          <a:prstGeom prst="rect">
            <a:avLst/>
          </a:prstGeom>
        </p:spPr>
      </p:pic>
    </p:spTree>
    <p:extLst>
      <p:ext uri="{BB962C8B-B14F-4D97-AF65-F5344CB8AC3E}">
        <p14:creationId xmlns:p14="http://schemas.microsoft.com/office/powerpoint/2010/main" val="3973007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D68511DD-3D97-5496-304C-7FCD7D6D6199}"/>
                  </a:ext>
                </a:extLst>
              </p:cNvPr>
              <p:cNvSpPr>
                <a:spLocks noGrp="1"/>
              </p:cNvSpPr>
              <p:nvPr>
                <p:ph idx="1"/>
              </p:nvPr>
            </p:nvSpPr>
            <p:spPr>
              <a:xfrm>
                <a:off x="1155548" y="2307138"/>
                <a:ext cx="9880893" cy="4329635"/>
              </a:xfrm>
            </p:spPr>
            <p:txBody>
              <a:bodyPr>
                <a:noAutofit/>
              </a:bodyPr>
              <a:lstStyle/>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𝜔</m:t>
                        </m:r>
                      </m:e>
                      <m:sub>
                        <m:r>
                          <a:rPr lang="en-US" sz="2000" b="0" i="1">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 interest rate</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𝜔</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 = demand for investment</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𝜔</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sz="2000" dirty="0">
                    <a:latin typeface="Times New Roman" panose="02020603050405020304" pitchFamily="18" charset="0"/>
                    <a:cs typeface="Times New Roman" panose="02020603050405020304" pitchFamily="18" charset="0"/>
                  </a:rPr>
                  <a:t> = index price</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 savings amount</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 = cost of each investment</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𝜂</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sz="2000" dirty="0">
                    <a:latin typeface="Times New Roman" panose="02020603050405020304" pitchFamily="18" charset="0"/>
                    <a:cs typeface="Times New Roman" panose="02020603050405020304" pitchFamily="18" charset="0"/>
                  </a:rPr>
                  <a:t> = flexibility of commercial market demand = the ratio of changes in the demand of a product to changes in its price</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Λ</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 time-varying exogenous disturbances acting on the CFM</a:t>
                </a:r>
              </a:p>
              <a:p>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a:latin typeface="Cambria Math" panose="02040503050406030204" pitchFamily="18" charset="0"/>
                            <a:cs typeface="Times New Roman" panose="02020603050405020304" pitchFamily="18" charset="0"/>
                          </a:rPr>
                          <m:t>𝑢</m:t>
                        </m:r>
                      </m:e>
                      <m:sub>
                        <m:r>
                          <a:rPr lang="en-US" sz="2000" b="0"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2000" dirty="0">
                    <a:latin typeface="Times New Roman" panose="02020603050405020304" pitchFamily="18" charset="0"/>
                    <a:cs typeface="Times New Roman" panose="02020603050405020304" pitchFamily="18" charset="0"/>
                  </a:rPr>
                  <a:t> = control input vector</a:t>
                </a: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𝛼</m:t>
                        </m:r>
                      </m:e>
                      <m:sub>
                        <m:r>
                          <a:rPr lang="en-US" sz="2000" b="0" i="1">
                            <a:latin typeface="Cambria Math" panose="02040503050406030204" pitchFamily="18" charset="0"/>
                            <a:ea typeface="Cambria Math" panose="02040503050406030204" pitchFamily="18" charset="0"/>
                          </a:rPr>
                          <m:t>𝑖</m:t>
                        </m:r>
                      </m:sub>
                    </m:sSub>
                    <m:r>
                      <a:rPr lang="en-US" sz="2000" b="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𝛽</m:t>
                        </m:r>
                      </m:e>
                      <m:sub>
                        <m:r>
                          <a:rPr lang="en-US" sz="2000" b="0" i="1">
                            <a:latin typeface="Cambria Math" panose="02040503050406030204" pitchFamily="18" charset="0"/>
                            <a:ea typeface="Cambria Math" panose="02040503050406030204" pitchFamily="18" charset="0"/>
                          </a:rPr>
                          <m:t>𝑖</m:t>
                        </m:r>
                      </m:sub>
                    </m:sSub>
                    <m:r>
                      <a:rPr lang="en-US" sz="2000" b="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𝛾</m:t>
                        </m:r>
                      </m:e>
                      <m:sub>
                        <m:r>
                          <a:rPr lang="en-US" sz="2000" b="0" i="1">
                            <a:latin typeface="Cambria Math" panose="02040503050406030204" pitchFamily="18" charset="0"/>
                            <a:ea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feedback controller gains</a:t>
                </a:r>
              </a:p>
              <a:p>
                <a14:m>
                  <m:oMath xmlns:m="http://schemas.openxmlformats.org/officeDocument/2006/math">
                    <m:r>
                      <a:rPr lang="el-GR" sz="2000" i="1">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000" dirty="0">
                    <a:latin typeface="Times New Roman" panose="02020603050405020304" pitchFamily="18" charset="0"/>
                    <a:cs typeface="Times New Roman" panose="02020603050405020304" pitchFamily="18" charset="0"/>
                  </a:rPr>
                  <a:t> = controller parameter</a:t>
                </a:r>
              </a:p>
            </p:txBody>
          </p:sp>
        </mc:Choice>
        <mc:Fallback>
          <p:sp>
            <p:nvSpPr>
              <p:cNvPr id="9" name="Content Placeholder 8">
                <a:extLst>
                  <a:ext uri="{FF2B5EF4-FFF2-40B4-BE49-F238E27FC236}">
                    <a16:creationId xmlns:a16="http://schemas.microsoft.com/office/drawing/2014/main" id="{D68511DD-3D97-5496-304C-7FCD7D6D6199}"/>
                  </a:ext>
                </a:extLst>
              </p:cNvPr>
              <p:cNvSpPr>
                <a:spLocks noGrp="1" noRot="1" noChangeAspect="1" noMove="1" noResize="1" noEditPoints="1" noAdjustHandles="1" noChangeArrowheads="1" noChangeShapeType="1" noTextEdit="1"/>
              </p:cNvSpPr>
              <p:nvPr>
                <p:ph idx="1"/>
              </p:nvPr>
            </p:nvSpPr>
            <p:spPr>
              <a:xfrm>
                <a:off x="1155548" y="2307138"/>
                <a:ext cx="9880893" cy="4329635"/>
              </a:xfrm>
              <a:blipFill>
                <a:blip r:embed="rId3"/>
                <a:stretch>
                  <a:fillRect l="-556" t="-1406" b="-70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C57FACE4-F218-C874-C17F-C1FBF332A29F}"/>
              </a:ext>
            </a:extLst>
          </p:cNvPr>
          <p:cNvSpPr>
            <a:spLocks noGrp="1"/>
          </p:cNvSpPr>
          <p:nvPr>
            <p:ph type="title"/>
          </p:nvPr>
        </p:nvSpPr>
        <p:spPr>
          <a:xfrm>
            <a:off x="838194" y="178686"/>
            <a:ext cx="10515600" cy="1325563"/>
          </a:xfrm>
        </p:spPr>
        <p:txBody>
          <a:bodyPr/>
          <a:lstStyle/>
          <a:p>
            <a:r>
              <a:rPr lang="en-US" dirty="0">
                <a:solidFill>
                  <a:schemeClr val="bg1"/>
                </a:solidFill>
                <a:latin typeface="Times New Roman" panose="02020603050405020304" pitchFamily="18" charset="0"/>
                <a:cs typeface="Times New Roman" panose="02020603050405020304" pitchFamily="18" charset="0"/>
              </a:rPr>
              <a:t>Parameters Definitions</a:t>
            </a:r>
          </a:p>
        </p:txBody>
      </p:sp>
    </p:spTree>
    <p:extLst>
      <p:ext uri="{BB962C8B-B14F-4D97-AF65-F5344CB8AC3E}">
        <p14:creationId xmlns:p14="http://schemas.microsoft.com/office/powerpoint/2010/main" val="151791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ED60E5-84B5-1394-5965-01C669C9137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Times New Roman" panose="02020603050405020304" pitchFamily="18" charset="0"/>
                <a:cs typeface="Times New Roman" panose="02020603050405020304" pitchFamily="18" charset="0"/>
              </a:rPr>
              <a:t>Fixed Points</a:t>
            </a:r>
          </a:p>
        </p:txBody>
      </p:sp>
      <p:pic>
        <p:nvPicPr>
          <p:cNvPr id="10" name="Picture 9">
            <a:extLst>
              <a:ext uri="{FF2B5EF4-FFF2-40B4-BE49-F238E27FC236}">
                <a16:creationId xmlns:a16="http://schemas.microsoft.com/office/drawing/2014/main" id="{77AD6354-A6B3-C6BB-72DE-71AE0985DABB}"/>
              </a:ext>
            </a:extLst>
          </p:cNvPr>
          <p:cNvPicPr>
            <a:picLocks noChangeAspect="1"/>
          </p:cNvPicPr>
          <p:nvPr/>
        </p:nvPicPr>
        <p:blipFill>
          <a:blip r:embed="rId3"/>
          <a:stretch>
            <a:fillRect/>
          </a:stretch>
        </p:blipFill>
        <p:spPr>
          <a:xfrm>
            <a:off x="723900" y="2985256"/>
            <a:ext cx="10744200" cy="2686050"/>
          </a:xfrm>
          <a:prstGeom prst="rect">
            <a:avLst/>
          </a:prstGeom>
        </p:spPr>
      </p:pic>
    </p:spTree>
    <p:extLst>
      <p:ext uri="{BB962C8B-B14F-4D97-AF65-F5344CB8AC3E}">
        <p14:creationId xmlns:p14="http://schemas.microsoft.com/office/powerpoint/2010/main" val="1377225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DB11-1BA9-35F7-A754-F13FAD061D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Impact of the parameter n</a:t>
            </a:r>
            <a:r>
              <a:rPr lang="en-US" baseline="-25000"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6D7C41-CB6F-D3D3-A2CA-5C700F0CA318}"/>
              </a:ext>
            </a:extLst>
          </p:cNvPr>
          <p:cNvSpPr>
            <a:spLocks noGrp="1"/>
          </p:cNvSpPr>
          <p:nvPr>
            <p:ph idx="1"/>
          </p:nvPr>
        </p:nvSpPr>
        <p:spPr/>
        <p:txBody>
          <a:bodyPr>
            <a:normAutofit fontScale="77500" lnSpcReduction="20000"/>
          </a:bodyPr>
          <a:lstStyle/>
          <a:p>
            <a:r>
              <a:rPr lang="en-US" dirty="0">
                <a:latin typeface="+mn-lt"/>
                <a:cs typeface="+mj-cs"/>
              </a:rPr>
              <a:t>Initial conditions:</a:t>
            </a:r>
            <a:br>
              <a:rPr lang="en-US" dirty="0">
                <a:latin typeface="+mn-lt"/>
                <a:cs typeface="+mj-cs"/>
              </a:rPr>
            </a:br>
            <a:br>
              <a:rPr lang="en-US" dirty="0">
                <a:latin typeface="+mn-lt"/>
                <a:cs typeface="+mj-cs"/>
              </a:rPr>
            </a:br>
            <a:r>
              <a:rPr lang="en-US" dirty="0">
                <a:latin typeface="+mn-lt"/>
                <a:cs typeface="+mj-cs"/>
              </a:rPr>
              <a:t>w</a:t>
            </a:r>
            <a:r>
              <a:rPr lang="en-US" baseline="-25000" dirty="0">
                <a:latin typeface="+mn-lt"/>
                <a:cs typeface="+mj-cs"/>
              </a:rPr>
              <a:t>1</a:t>
            </a:r>
            <a:r>
              <a:rPr lang="en-US" dirty="0">
                <a:latin typeface="+mn-lt"/>
                <a:cs typeface="+mj-cs"/>
              </a:rPr>
              <a:t>(0) = -0.5, W</a:t>
            </a:r>
            <a:r>
              <a:rPr lang="en-US" baseline="-25000" dirty="0">
                <a:latin typeface="+mn-lt"/>
                <a:cs typeface="+mj-cs"/>
              </a:rPr>
              <a:t>2</a:t>
            </a:r>
            <a:r>
              <a:rPr lang="en-US" dirty="0">
                <a:latin typeface="+mn-lt"/>
                <a:cs typeface="+mj-cs"/>
              </a:rPr>
              <a:t>(0) = 1.5, W</a:t>
            </a:r>
            <a:r>
              <a:rPr lang="en-US" baseline="-25000" dirty="0">
                <a:latin typeface="+mn-lt"/>
                <a:cs typeface="+mj-cs"/>
              </a:rPr>
              <a:t>3</a:t>
            </a:r>
            <a:r>
              <a:rPr lang="en-US" dirty="0">
                <a:latin typeface="+mn-lt"/>
                <a:cs typeface="+mj-cs"/>
              </a:rPr>
              <a:t>(0) = 1;</a:t>
            </a:r>
          </a:p>
          <a:p>
            <a:endParaRPr lang="en-US" dirty="0">
              <a:cs typeface="+mj-cs"/>
            </a:endParaRPr>
          </a:p>
          <a:p>
            <a:r>
              <a:rPr lang="en-US" dirty="0">
                <a:solidFill>
                  <a:srgbClr val="FF0000"/>
                </a:solidFill>
                <a:latin typeface="+mn-lt"/>
                <a:cs typeface="+mj-cs"/>
              </a:rPr>
              <a:t>n</a:t>
            </a:r>
            <a:r>
              <a:rPr lang="en-US" baseline="-25000" dirty="0">
                <a:solidFill>
                  <a:srgbClr val="FF0000"/>
                </a:solidFill>
                <a:latin typeface="+mn-lt"/>
                <a:cs typeface="+mj-cs"/>
              </a:rPr>
              <a:t>1</a:t>
            </a:r>
            <a:r>
              <a:rPr lang="en-US" dirty="0">
                <a:solidFill>
                  <a:srgbClr val="FF0000"/>
                </a:solidFill>
                <a:latin typeface="+mn-lt"/>
                <a:cs typeface="+mj-cs"/>
              </a:rPr>
              <a:t> = 0.5</a:t>
            </a:r>
            <a:r>
              <a:rPr lang="en-US" dirty="0">
                <a:latin typeface="+mn-lt"/>
                <a:cs typeface="+mj-cs"/>
              </a:rPr>
              <a:t>, n</a:t>
            </a:r>
            <a:r>
              <a:rPr lang="en-US" baseline="-25000" dirty="0">
                <a:latin typeface="+mn-lt"/>
                <a:cs typeface="+mj-cs"/>
              </a:rPr>
              <a:t>2 </a:t>
            </a:r>
            <a:r>
              <a:rPr lang="en-US" dirty="0">
                <a:latin typeface="+mn-lt"/>
                <a:cs typeface="+mj-cs"/>
              </a:rPr>
              <a:t>= 0.2, n</a:t>
            </a:r>
            <a:r>
              <a:rPr lang="en-US" baseline="-25000" dirty="0">
                <a:latin typeface="+mn-lt"/>
                <a:cs typeface="+mj-cs"/>
              </a:rPr>
              <a:t>3</a:t>
            </a:r>
            <a:r>
              <a:rPr lang="en-US" dirty="0">
                <a:latin typeface="+mn-lt"/>
                <a:cs typeface="+mj-cs"/>
              </a:rPr>
              <a:t> = 1.5</a:t>
            </a:r>
          </a:p>
          <a:p>
            <a:endParaRPr lang="en-US" dirty="0">
              <a:cs typeface="+mj-cs"/>
            </a:endParaRPr>
          </a:p>
          <a:p>
            <a:r>
              <a:rPr lang="en-US" dirty="0">
                <a:cs typeface="+mj-cs"/>
              </a:rPr>
              <a:t>Fixed points = </a:t>
            </a:r>
          </a:p>
          <a:p>
            <a:r>
              <a:rPr lang="en-US" dirty="0">
                <a:cs typeface="+mj-cs"/>
              </a:rPr>
              <a:t>[0, 5, 0] , </a:t>
            </a:r>
          </a:p>
          <a:p>
            <a:r>
              <a:rPr lang="en-US" dirty="0">
                <a:cs typeface="+mj-cs"/>
              </a:rPr>
              <a:t>[sqrt(0.87 - 0.2n</a:t>
            </a:r>
            <a:r>
              <a:rPr lang="en-US" baseline="-25000" dirty="0">
                <a:cs typeface="+mj-cs"/>
              </a:rPr>
              <a:t>1</a:t>
            </a:r>
            <a:r>
              <a:rPr lang="en-US" dirty="0">
                <a:cs typeface="+mj-cs"/>
              </a:rPr>
              <a:t>), n</a:t>
            </a:r>
            <a:r>
              <a:rPr lang="en-US" baseline="-25000" dirty="0">
                <a:cs typeface="+mj-cs"/>
              </a:rPr>
              <a:t>1</a:t>
            </a:r>
            <a:r>
              <a:rPr lang="en-US" dirty="0">
                <a:cs typeface="+mj-cs"/>
              </a:rPr>
              <a:t>+ 0.6667, -0.6667sqrt(0.87 - 0.2n</a:t>
            </a:r>
            <a:r>
              <a:rPr lang="en-US" baseline="-25000" dirty="0">
                <a:cs typeface="+mj-cs"/>
              </a:rPr>
              <a:t>1</a:t>
            </a:r>
            <a:r>
              <a:rPr lang="en-US" dirty="0">
                <a:cs typeface="+mj-cs"/>
              </a:rPr>
              <a:t>)],</a:t>
            </a:r>
          </a:p>
          <a:p>
            <a:r>
              <a:rPr lang="en-US" dirty="0">
                <a:cs typeface="+mj-cs"/>
              </a:rPr>
              <a:t>[-sqrt(0.87 - 0.2n</a:t>
            </a:r>
            <a:r>
              <a:rPr lang="en-US" baseline="-25000" dirty="0">
                <a:cs typeface="+mj-cs"/>
              </a:rPr>
              <a:t>1</a:t>
            </a:r>
            <a:r>
              <a:rPr lang="en-US" dirty="0">
                <a:cs typeface="+mj-cs"/>
              </a:rPr>
              <a:t>), n</a:t>
            </a:r>
            <a:r>
              <a:rPr lang="en-US" baseline="-25000" dirty="0">
                <a:cs typeface="+mj-cs"/>
              </a:rPr>
              <a:t>1</a:t>
            </a:r>
            <a:r>
              <a:rPr lang="en-US" dirty="0">
                <a:cs typeface="+mj-cs"/>
              </a:rPr>
              <a:t>+ 0.6667, 0.6667sqrt(0.87 - 0.2n</a:t>
            </a:r>
            <a:r>
              <a:rPr lang="en-US" baseline="-25000" dirty="0">
                <a:cs typeface="+mj-cs"/>
              </a:rPr>
              <a:t>1</a:t>
            </a:r>
            <a:r>
              <a:rPr lang="en-US" dirty="0">
                <a:cs typeface="+mj-cs"/>
              </a:rPr>
              <a:t>)]</a:t>
            </a:r>
            <a:endParaRPr lang="en-US" dirty="0">
              <a:latin typeface="+mn-lt"/>
              <a:cs typeface="+mj-cs"/>
            </a:endParaRPr>
          </a:p>
          <a:p>
            <a:endParaRPr lang="en-US" dirty="0">
              <a:cs typeface="+mj-cs"/>
            </a:endParaRPr>
          </a:p>
          <a:p>
            <a:r>
              <a:rPr lang="en-US" dirty="0">
                <a:cs typeface="+mj-cs"/>
              </a:rPr>
              <a:t>All parameters are fixed except n</a:t>
            </a:r>
            <a:r>
              <a:rPr lang="fa-IR" baseline="-25000" dirty="0">
                <a:cs typeface="+mj-cs"/>
              </a:rPr>
              <a:t>1</a:t>
            </a:r>
            <a:r>
              <a:rPr lang="en-US" dirty="0">
                <a:cs typeface="+mj-cs"/>
              </a:rPr>
              <a:t>. We vary n</a:t>
            </a:r>
            <a:r>
              <a:rPr lang="fa-IR" baseline="-25000" dirty="0">
                <a:cs typeface="+mj-cs"/>
              </a:rPr>
              <a:t>1</a:t>
            </a:r>
            <a:r>
              <a:rPr lang="en-US" dirty="0">
                <a:cs typeface="+mj-cs"/>
              </a:rPr>
              <a:t> at each step to observe its effect on the behavior of the system. If we choose n</a:t>
            </a:r>
            <a:r>
              <a:rPr lang="en-US" baseline="-25000" dirty="0">
                <a:cs typeface="+mj-cs"/>
              </a:rPr>
              <a:t>1</a:t>
            </a:r>
            <a:r>
              <a:rPr lang="en-US" dirty="0">
                <a:cs typeface="+mj-cs"/>
              </a:rPr>
              <a:t> &gt; 4.35, then we have one fixed point. [0, 5, 0]</a:t>
            </a:r>
          </a:p>
        </p:txBody>
      </p:sp>
    </p:spTree>
    <p:extLst>
      <p:ext uri="{BB962C8B-B14F-4D97-AF65-F5344CB8AC3E}">
        <p14:creationId xmlns:p14="http://schemas.microsoft.com/office/powerpoint/2010/main" val="190722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solidFill>
                  <a:srgbClr val="FF0000"/>
                </a:solidFill>
                <a:latin typeface="+mn-lt"/>
              </a:rPr>
              <a:t>n</a:t>
            </a:r>
            <a:r>
              <a:rPr lang="en-US" sz="2000" baseline="-25000" dirty="0">
                <a:solidFill>
                  <a:srgbClr val="FF0000"/>
                </a:solidFill>
                <a:latin typeface="+mn-lt"/>
              </a:rPr>
              <a:t>1</a:t>
            </a:r>
            <a:r>
              <a:rPr lang="en-US" sz="2000" dirty="0">
                <a:solidFill>
                  <a:srgbClr val="FF0000"/>
                </a:solidFill>
                <a:latin typeface="+mn-lt"/>
              </a:rPr>
              <a:t> = 0.5</a:t>
            </a:r>
            <a:r>
              <a:rPr lang="en-US" sz="2000" dirty="0">
                <a:latin typeface="+mn-lt"/>
              </a:rPr>
              <a:t>, n</a:t>
            </a:r>
            <a:r>
              <a:rPr lang="en-US" sz="2000" baseline="-25000" dirty="0">
                <a:latin typeface="+mn-lt"/>
              </a:rPr>
              <a:t>2 </a:t>
            </a:r>
            <a:r>
              <a:rPr lang="en-US" sz="2000" dirty="0">
                <a:latin typeface="+mn-lt"/>
              </a:rPr>
              <a:t>= 0.2, n</a:t>
            </a:r>
            <a:r>
              <a:rPr lang="en-US" sz="2000" baseline="-25000" dirty="0">
                <a:latin typeface="+mn-lt"/>
              </a:rPr>
              <a:t>3</a:t>
            </a:r>
            <a:r>
              <a:rPr lang="en-US" sz="2000" dirty="0">
                <a:latin typeface="+mn-lt"/>
              </a:rPr>
              <a:t> = 1.5</a:t>
            </a:r>
          </a:p>
        </p:txBody>
      </p:sp>
      <p:pic>
        <p:nvPicPr>
          <p:cNvPr id="13" name="Content Placeholder 12">
            <a:extLst>
              <a:ext uri="{FF2B5EF4-FFF2-40B4-BE49-F238E27FC236}">
                <a16:creationId xmlns:a16="http://schemas.microsoft.com/office/drawing/2014/main" id="{55CEF988-F3FD-CD82-7D67-69FCB833A0E7}"/>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solidFill>
                  <a:srgbClr val="FF0000"/>
                </a:solidFill>
                <a:latin typeface="+mn-lt"/>
              </a:rPr>
              <a:t>n</a:t>
            </a:r>
            <a:r>
              <a:rPr lang="en-US" sz="2000" baseline="-25000" dirty="0">
                <a:solidFill>
                  <a:srgbClr val="FF0000"/>
                </a:solidFill>
                <a:latin typeface="+mn-lt"/>
              </a:rPr>
              <a:t>1</a:t>
            </a:r>
            <a:r>
              <a:rPr lang="en-US" sz="2000" dirty="0">
                <a:solidFill>
                  <a:srgbClr val="FF0000"/>
                </a:solidFill>
                <a:latin typeface="+mn-lt"/>
              </a:rPr>
              <a:t> = </a:t>
            </a:r>
            <a:r>
              <a:rPr lang="fa-IR" sz="2000" dirty="0">
                <a:solidFill>
                  <a:srgbClr val="FF0000"/>
                </a:solidFill>
                <a:latin typeface="+mn-lt"/>
              </a:rPr>
              <a:t>1</a:t>
            </a:r>
            <a:r>
              <a:rPr lang="en-US" sz="2000" dirty="0">
                <a:latin typeface="+mn-lt"/>
              </a:rPr>
              <a:t>, n</a:t>
            </a:r>
            <a:r>
              <a:rPr lang="en-US" sz="2000" baseline="-25000" dirty="0">
                <a:latin typeface="+mn-lt"/>
              </a:rPr>
              <a:t>2 </a:t>
            </a:r>
            <a:r>
              <a:rPr lang="en-US" sz="2000" dirty="0">
                <a:latin typeface="+mn-lt"/>
              </a:rPr>
              <a:t>= 0.2, n</a:t>
            </a:r>
            <a:r>
              <a:rPr lang="en-US" sz="2000" baseline="-25000" dirty="0">
                <a:latin typeface="+mn-lt"/>
              </a:rPr>
              <a:t>3</a:t>
            </a:r>
            <a:r>
              <a:rPr lang="en-US" sz="2000" dirty="0">
                <a:latin typeface="+mn-lt"/>
              </a:rPr>
              <a:t> = 1.5</a:t>
            </a:r>
          </a:p>
        </p:txBody>
      </p:sp>
      <p:pic>
        <p:nvPicPr>
          <p:cNvPr id="15" name="Content Placeholder 14">
            <a:extLst>
              <a:ext uri="{FF2B5EF4-FFF2-40B4-BE49-F238E27FC236}">
                <a16:creationId xmlns:a16="http://schemas.microsoft.com/office/drawing/2014/main" id="{6B62088A-4A16-A089-C364-46079F474D30}"/>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2941817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solidFill>
                  <a:srgbClr val="FF0000"/>
                </a:solidFill>
                <a:latin typeface="+mn-lt"/>
              </a:rPr>
              <a:t>n</a:t>
            </a:r>
            <a:r>
              <a:rPr lang="en-US" sz="2000" baseline="-25000" dirty="0">
                <a:solidFill>
                  <a:srgbClr val="FF0000"/>
                </a:solidFill>
                <a:latin typeface="+mn-lt"/>
              </a:rPr>
              <a:t>1</a:t>
            </a:r>
            <a:r>
              <a:rPr lang="en-US" sz="2000" dirty="0">
                <a:solidFill>
                  <a:srgbClr val="FF0000"/>
                </a:solidFill>
                <a:latin typeface="+mn-lt"/>
              </a:rPr>
              <a:t> = 1.5</a:t>
            </a:r>
            <a:r>
              <a:rPr lang="en-US" sz="2000" dirty="0">
                <a:latin typeface="+mn-lt"/>
              </a:rPr>
              <a:t>, n</a:t>
            </a:r>
            <a:r>
              <a:rPr lang="en-US" sz="2000" baseline="-25000" dirty="0">
                <a:latin typeface="+mn-lt"/>
              </a:rPr>
              <a:t>2 </a:t>
            </a:r>
            <a:r>
              <a:rPr lang="en-US" sz="2000" dirty="0">
                <a:latin typeface="+mn-lt"/>
              </a:rPr>
              <a:t>= 0.2, n</a:t>
            </a:r>
            <a:r>
              <a:rPr lang="en-US" sz="2000" baseline="-25000" dirty="0">
                <a:latin typeface="+mn-lt"/>
              </a:rPr>
              <a:t>3</a:t>
            </a:r>
            <a:r>
              <a:rPr lang="en-US" sz="2000" dirty="0">
                <a:latin typeface="+mn-lt"/>
              </a:rPr>
              <a:t> = 1.5</a:t>
            </a:r>
          </a:p>
        </p:txBody>
      </p:sp>
      <p:pic>
        <p:nvPicPr>
          <p:cNvPr id="7" name="Content Placeholder 6">
            <a:extLst>
              <a:ext uri="{FF2B5EF4-FFF2-40B4-BE49-F238E27FC236}">
                <a16:creationId xmlns:a16="http://schemas.microsoft.com/office/drawing/2014/main" id="{D1B3E1ED-D35C-0DF5-3B62-5BE2214335A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solidFill>
                  <a:srgbClr val="FF0000"/>
                </a:solidFill>
                <a:latin typeface="+mn-lt"/>
              </a:rPr>
              <a:t>n</a:t>
            </a:r>
            <a:r>
              <a:rPr lang="en-US" sz="2000" baseline="-25000" dirty="0">
                <a:solidFill>
                  <a:srgbClr val="FF0000"/>
                </a:solidFill>
                <a:latin typeface="+mn-lt"/>
              </a:rPr>
              <a:t>1</a:t>
            </a:r>
            <a:r>
              <a:rPr lang="en-US" sz="2000" dirty="0">
                <a:solidFill>
                  <a:srgbClr val="FF0000"/>
                </a:solidFill>
                <a:latin typeface="+mn-lt"/>
              </a:rPr>
              <a:t> = 2</a:t>
            </a:r>
            <a:r>
              <a:rPr lang="en-US" sz="2000" dirty="0">
                <a:latin typeface="+mn-lt"/>
              </a:rPr>
              <a:t>, n</a:t>
            </a:r>
            <a:r>
              <a:rPr lang="en-US" sz="2000" baseline="-25000" dirty="0">
                <a:latin typeface="+mn-lt"/>
              </a:rPr>
              <a:t>2 </a:t>
            </a:r>
            <a:r>
              <a:rPr lang="en-US" sz="2000" dirty="0">
                <a:latin typeface="+mn-lt"/>
              </a:rPr>
              <a:t>= 0.2, n</a:t>
            </a:r>
            <a:r>
              <a:rPr lang="en-US" sz="2000" baseline="-25000" dirty="0">
                <a:latin typeface="+mn-lt"/>
              </a:rPr>
              <a:t>3</a:t>
            </a:r>
            <a:r>
              <a:rPr lang="en-US" sz="2000" dirty="0">
                <a:latin typeface="+mn-lt"/>
              </a:rPr>
              <a:t> = 1.5</a:t>
            </a:r>
          </a:p>
        </p:txBody>
      </p:sp>
      <p:pic>
        <p:nvPicPr>
          <p:cNvPr id="9" name="Content Placeholder 8">
            <a:extLst>
              <a:ext uri="{FF2B5EF4-FFF2-40B4-BE49-F238E27FC236}">
                <a16:creationId xmlns:a16="http://schemas.microsoft.com/office/drawing/2014/main" id="{009B7F87-0E1E-58C3-8437-C0F1D1078D48}"/>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424396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4FF78-F758-3C0E-8FA7-79191F464769}"/>
              </a:ext>
            </a:extLst>
          </p:cNvPr>
          <p:cNvSpPr>
            <a:spLocks noGrp="1"/>
          </p:cNvSpPr>
          <p:nvPr>
            <p:ph type="body" idx="1"/>
          </p:nvPr>
        </p:nvSpPr>
        <p:spPr>
          <a:xfrm>
            <a:off x="377673" y="5151950"/>
            <a:ext cx="5551180"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 2.5</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7" name="Content Placeholder 6">
            <a:extLst>
              <a:ext uri="{FF2B5EF4-FFF2-40B4-BE49-F238E27FC236}">
                <a16:creationId xmlns:a16="http://schemas.microsoft.com/office/drawing/2014/main" id="{A1801A0A-4FA2-471B-087D-AB173FDFBC99}"/>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752" y="882650"/>
            <a:ext cx="5363633" cy="4022725"/>
          </a:xfrm>
        </p:spPr>
      </p:pic>
      <p:sp>
        <p:nvSpPr>
          <p:cNvPr id="5" name="Text Placeholder 4">
            <a:extLst>
              <a:ext uri="{FF2B5EF4-FFF2-40B4-BE49-F238E27FC236}">
                <a16:creationId xmlns:a16="http://schemas.microsoft.com/office/drawing/2014/main" id="{23802AE1-5464-D96B-D2BE-02CD476F38FA}"/>
              </a:ext>
            </a:extLst>
          </p:cNvPr>
          <p:cNvSpPr>
            <a:spLocks noGrp="1"/>
          </p:cNvSpPr>
          <p:nvPr>
            <p:ph type="body" sz="quarter" idx="3"/>
          </p:nvPr>
        </p:nvSpPr>
        <p:spPr>
          <a:xfrm>
            <a:off x="6263148" y="5151950"/>
            <a:ext cx="5551179" cy="823912"/>
          </a:xfrm>
        </p:spPr>
        <p:txBody>
          <a:bodyPr>
            <a:norm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n</a:t>
            </a:r>
            <a:r>
              <a:rPr lang="en-US" sz="2000" baseline="-25000" dirty="0">
                <a:solidFill>
                  <a:srgbClr val="FF0000"/>
                </a:solidFill>
                <a:latin typeface="Times New Roman" panose="02020603050405020304" pitchFamily="18" charset="0"/>
                <a:cs typeface="Times New Roman" panose="02020603050405020304" pitchFamily="18" charset="0"/>
              </a:rPr>
              <a:t>1</a:t>
            </a:r>
            <a:r>
              <a:rPr lang="en-US" sz="2000" dirty="0">
                <a:solidFill>
                  <a:srgbClr val="FF0000"/>
                </a:solidFill>
                <a:latin typeface="Times New Roman" panose="02020603050405020304" pitchFamily="18" charset="0"/>
                <a:cs typeface="Times New Roman" panose="02020603050405020304" pitchFamily="18" charset="0"/>
              </a:rPr>
              <a:t> = 3</a:t>
            </a:r>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0.2, n</a:t>
            </a:r>
            <a:r>
              <a:rPr lang="en-US" sz="2000" baseline="-25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 1.5</a:t>
            </a:r>
          </a:p>
        </p:txBody>
      </p:sp>
      <p:pic>
        <p:nvPicPr>
          <p:cNvPr id="9" name="Content Placeholder 8">
            <a:extLst>
              <a:ext uri="{FF2B5EF4-FFF2-40B4-BE49-F238E27FC236}">
                <a16:creationId xmlns:a16="http://schemas.microsoft.com/office/drawing/2014/main" id="{9B5033A3-6627-3448-DF20-0A2DF755747A}"/>
              </a:ext>
            </a:extLst>
          </p:cNvPr>
          <p:cNvPicPr>
            <a:picLocks noGrp="1" noChangeAspect="1"/>
          </p:cNvPicPr>
          <p:nvPr>
            <p:ph sz="quarter" idx="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6615" y="882650"/>
            <a:ext cx="5363633" cy="4022725"/>
          </a:xfrm>
        </p:spPr>
      </p:pic>
    </p:spTree>
    <p:extLst>
      <p:ext uri="{BB962C8B-B14F-4D97-AF65-F5344CB8AC3E}">
        <p14:creationId xmlns:p14="http://schemas.microsoft.com/office/powerpoint/2010/main" val="1844148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1573</Words>
  <Application>Microsoft Office PowerPoint</Application>
  <PresentationFormat>Widescreen</PresentationFormat>
  <Paragraphs>147</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Times New Roman</vt:lpstr>
      <vt:lpstr>Office Theme</vt:lpstr>
      <vt:lpstr>Phase 3</vt:lpstr>
      <vt:lpstr>Our team members</vt:lpstr>
      <vt:lpstr>Chaotic dynamics of the finance model</vt:lpstr>
      <vt:lpstr>Parameters Definitions</vt:lpstr>
      <vt:lpstr>Fixed Points</vt:lpstr>
      <vt:lpstr>Impact of the parameter n1</vt:lpstr>
      <vt:lpstr>PowerPoint Presentation</vt:lpstr>
      <vt:lpstr>PowerPoint Presentation</vt:lpstr>
      <vt:lpstr>PowerPoint Presentation</vt:lpstr>
      <vt:lpstr>PowerPoint Presentation</vt:lpstr>
      <vt:lpstr>PowerPoint Presentation</vt:lpstr>
      <vt:lpstr>PowerPoint Presentation</vt:lpstr>
      <vt:lpstr>Impact of the parameter n2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of the parameter n3</vt:lpstr>
      <vt:lpstr>PowerPoint Presentation</vt:lpstr>
      <vt:lpstr>PowerPoint Presentation</vt:lpstr>
      <vt:lpstr>PowerPoint Presentation</vt:lpstr>
      <vt:lpstr>PowerPoint Presentation</vt:lpstr>
      <vt:lpstr>PowerPoint Presentation</vt:lpstr>
      <vt:lpstr>In this scenario, it is desired to design a feedback controller for synthesizing control effort u ∈ R3*1 that forces the state of the closed-loop system (12) to the origin in finite time.</vt:lpstr>
      <vt:lpstr>Proposed finite-time controller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w</dc:title>
  <dc:creator>Morteza Rashidkhan</dc:creator>
  <cp:lastModifiedBy>Morteza Rashidkhan</cp:lastModifiedBy>
  <cp:revision>32</cp:revision>
  <cp:lastPrinted>2023-12-06T21:29:42Z</cp:lastPrinted>
  <dcterms:created xsi:type="dcterms:W3CDTF">2023-12-04T20:44:07Z</dcterms:created>
  <dcterms:modified xsi:type="dcterms:W3CDTF">2023-12-06T21:30:44Z</dcterms:modified>
</cp:coreProperties>
</file>